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7" r:id="rId4"/>
    <p:sldMasterId id="2147483734" r:id="rId5"/>
    <p:sldMasterId id="2147483722" r:id="rId6"/>
  </p:sldMasterIdLst>
  <p:notesMasterIdLst>
    <p:notesMasterId r:id="rId25"/>
  </p:notesMasterIdLst>
  <p:sldIdLst>
    <p:sldId id="263" r:id="rId7"/>
    <p:sldId id="731" r:id="rId8"/>
    <p:sldId id="325" r:id="rId9"/>
    <p:sldId id="732" r:id="rId10"/>
    <p:sldId id="741" r:id="rId11"/>
    <p:sldId id="746" r:id="rId12"/>
    <p:sldId id="733" r:id="rId13"/>
    <p:sldId id="747" r:id="rId14"/>
    <p:sldId id="743" r:id="rId15"/>
    <p:sldId id="742" r:id="rId16"/>
    <p:sldId id="739" r:id="rId17"/>
    <p:sldId id="334" r:id="rId18"/>
    <p:sldId id="335" r:id="rId19"/>
    <p:sldId id="336" r:id="rId20"/>
    <p:sldId id="748" r:id="rId21"/>
    <p:sldId id="737" r:id="rId22"/>
    <p:sldId id="738" r:id="rId23"/>
    <p:sldId id="735" r:id="rId24"/>
  </p:sldIdLst>
  <p:sldSz cx="9144000" cy="5143500" type="screen16x9"/>
  <p:notesSz cx="6858000" cy="9144000"/>
  <p:custDataLst>
    <p:tags r:id="rId26"/>
  </p:custDataLst>
  <p:defaultTextStyle>
    <a:defPPr>
      <a:defRPr lang="en-US"/>
    </a:defPPr>
    <a:lvl1pPr algn="l" defTabSz="457200" rtl="0" fontAlgn="base">
      <a:spcBef>
        <a:spcPct val="0"/>
      </a:spcBef>
      <a:spcAft>
        <a:spcPct val="0"/>
      </a:spcAft>
      <a:defRPr kern="1200">
        <a:solidFill>
          <a:schemeClr val="tx1"/>
        </a:solidFill>
        <a:latin typeface="Calibri" charset="0"/>
        <a:ea typeface="ヒラギノ角ゴ Pro W3" charset="0"/>
        <a:cs typeface="ヒラギノ角ゴ Pro W3" charset="0"/>
      </a:defRPr>
    </a:lvl1pPr>
    <a:lvl2pPr marL="457200" algn="l" defTabSz="457200" rtl="0" fontAlgn="base">
      <a:spcBef>
        <a:spcPct val="0"/>
      </a:spcBef>
      <a:spcAft>
        <a:spcPct val="0"/>
      </a:spcAft>
      <a:defRPr kern="1200">
        <a:solidFill>
          <a:schemeClr val="tx1"/>
        </a:solidFill>
        <a:latin typeface="Calibri" charset="0"/>
        <a:ea typeface="ヒラギノ角ゴ Pro W3" charset="0"/>
        <a:cs typeface="ヒラギノ角ゴ Pro W3" charset="0"/>
      </a:defRPr>
    </a:lvl2pPr>
    <a:lvl3pPr marL="914400" algn="l" defTabSz="457200" rtl="0" fontAlgn="base">
      <a:spcBef>
        <a:spcPct val="0"/>
      </a:spcBef>
      <a:spcAft>
        <a:spcPct val="0"/>
      </a:spcAft>
      <a:defRPr kern="1200">
        <a:solidFill>
          <a:schemeClr val="tx1"/>
        </a:solidFill>
        <a:latin typeface="Calibri" charset="0"/>
        <a:ea typeface="ヒラギノ角ゴ Pro W3" charset="0"/>
        <a:cs typeface="ヒラギノ角ゴ Pro W3" charset="0"/>
      </a:defRPr>
    </a:lvl3pPr>
    <a:lvl4pPr marL="1371600" algn="l" defTabSz="457200" rtl="0" fontAlgn="base">
      <a:spcBef>
        <a:spcPct val="0"/>
      </a:spcBef>
      <a:spcAft>
        <a:spcPct val="0"/>
      </a:spcAft>
      <a:defRPr kern="1200">
        <a:solidFill>
          <a:schemeClr val="tx1"/>
        </a:solidFill>
        <a:latin typeface="Calibri" charset="0"/>
        <a:ea typeface="ヒラギノ角ゴ Pro W3" charset="0"/>
        <a:cs typeface="ヒラギノ角ゴ Pro W3" charset="0"/>
      </a:defRPr>
    </a:lvl4pPr>
    <a:lvl5pPr marL="1828800" algn="l" defTabSz="457200" rtl="0" fontAlgn="base">
      <a:spcBef>
        <a:spcPct val="0"/>
      </a:spcBef>
      <a:spcAft>
        <a:spcPct val="0"/>
      </a:spcAft>
      <a:defRPr kern="1200">
        <a:solidFill>
          <a:schemeClr val="tx1"/>
        </a:solidFill>
        <a:latin typeface="Calibri" charset="0"/>
        <a:ea typeface="ヒラギノ角ゴ Pro W3" charset="0"/>
        <a:cs typeface="ヒラギノ角ゴ Pro W3" charset="0"/>
      </a:defRPr>
    </a:lvl5pPr>
    <a:lvl6pPr marL="2286000" algn="l" defTabSz="457200" rtl="0" eaLnBrk="1" latinLnBrk="0" hangingPunct="1">
      <a:defRPr kern="1200">
        <a:solidFill>
          <a:schemeClr val="tx1"/>
        </a:solidFill>
        <a:latin typeface="Calibri" charset="0"/>
        <a:ea typeface="ヒラギノ角ゴ Pro W3" charset="0"/>
        <a:cs typeface="ヒラギノ角ゴ Pro W3" charset="0"/>
      </a:defRPr>
    </a:lvl6pPr>
    <a:lvl7pPr marL="2743200" algn="l" defTabSz="457200" rtl="0" eaLnBrk="1" latinLnBrk="0" hangingPunct="1">
      <a:defRPr kern="1200">
        <a:solidFill>
          <a:schemeClr val="tx1"/>
        </a:solidFill>
        <a:latin typeface="Calibri" charset="0"/>
        <a:ea typeface="ヒラギノ角ゴ Pro W3" charset="0"/>
        <a:cs typeface="ヒラギノ角ゴ Pro W3" charset="0"/>
      </a:defRPr>
    </a:lvl7pPr>
    <a:lvl8pPr marL="3200400" algn="l" defTabSz="457200" rtl="0" eaLnBrk="1" latinLnBrk="0" hangingPunct="1">
      <a:defRPr kern="1200">
        <a:solidFill>
          <a:schemeClr val="tx1"/>
        </a:solidFill>
        <a:latin typeface="Calibri" charset="0"/>
        <a:ea typeface="ヒラギノ角ゴ Pro W3" charset="0"/>
        <a:cs typeface="ヒラギノ角ゴ Pro W3" charset="0"/>
      </a:defRPr>
    </a:lvl8pPr>
    <a:lvl9pPr marL="3657600" algn="l" defTabSz="457200" rtl="0" eaLnBrk="1" latinLnBrk="0" hangingPunct="1">
      <a:defRPr kern="1200">
        <a:solidFill>
          <a:schemeClr val="tx1"/>
        </a:solidFill>
        <a:latin typeface="Calibri" charset="0"/>
        <a:ea typeface="ヒラギノ角ゴ Pro W3" charset="0"/>
        <a:cs typeface="ヒラギノ角ゴ Pro W3"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5" autoAdjust="0"/>
    <p:restoredTop sz="73899" autoAdjust="0"/>
  </p:normalViewPr>
  <p:slideViewPr>
    <p:cSldViewPr snapToGrid="0" snapToObjects="1">
      <p:cViewPr varScale="1">
        <p:scale>
          <a:sx n="106" d="100"/>
          <a:sy n="106" d="100"/>
        </p:scale>
        <p:origin x="1872" y="16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A4B29D-FB41-7449-B07E-7B0C50F1D655}" type="datetimeFigureOut">
              <a:rPr lang="en-US" smtClean="0"/>
              <a:t>7/10/23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5741E6-F4B0-0348-85E5-28B214E36C02}" type="slidenum">
              <a:rPr lang="en-US" smtClean="0"/>
              <a:t>‹#›</a:t>
            </a:fld>
            <a:endParaRPr lang="en-US"/>
          </a:p>
        </p:txBody>
      </p:sp>
    </p:spTree>
    <p:extLst>
      <p:ext uri="{BB962C8B-B14F-4D97-AF65-F5344CB8AC3E}">
        <p14:creationId xmlns:p14="http://schemas.microsoft.com/office/powerpoint/2010/main" val="3953800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5741E6-F4B0-0348-85E5-28B214E36C02}" type="slidenum">
              <a:rPr lang="en-US" smtClean="0"/>
              <a:t>2</a:t>
            </a:fld>
            <a:endParaRPr lang="en-US"/>
          </a:p>
        </p:txBody>
      </p:sp>
    </p:spTree>
    <p:extLst>
      <p:ext uri="{BB962C8B-B14F-4D97-AF65-F5344CB8AC3E}">
        <p14:creationId xmlns:p14="http://schemas.microsoft.com/office/powerpoint/2010/main" val="2727036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5741E6-F4B0-0348-85E5-28B214E36C02}" type="slidenum">
              <a:rPr lang="en-US" smtClean="0"/>
              <a:t>11</a:t>
            </a:fld>
            <a:endParaRPr lang="en-US"/>
          </a:p>
        </p:txBody>
      </p:sp>
    </p:spTree>
    <p:extLst>
      <p:ext uri="{BB962C8B-B14F-4D97-AF65-F5344CB8AC3E}">
        <p14:creationId xmlns:p14="http://schemas.microsoft.com/office/powerpoint/2010/main" val="4045708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5741E6-F4B0-0348-85E5-28B214E36C02}" type="slidenum">
              <a:rPr lang="en-US" smtClean="0"/>
              <a:t>12</a:t>
            </a:fld>
            <a:endParaRPr lang="en-US"/>
          </a:p>
        </p:txBody>
      </p:sp>
    </p:spTree>
    <p:extLst>
      <p:ext uri="{BB962C8B-B14F-4D97-AF65-F5344CB8AC3E}">
        <p14:creationId xmlns:p14="http://schemas.microsoft.com/office/powerpoint/2010/main" val="4098389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5741E6-F4B0-0348-85E5-28B214E36C02}" type="slidenum">
              <a:rPr lang="en-US" smtClean="0"/>
              <a:t>13</a:t>
            </a:fld>
            <a:endParaRPr lang="en-US"/>
          </a:p>
        </p:txBody>
      </p:sp>
    </p:spTree>
    <p:extLst>
      <p:ext uri="{BB962C8B-B14F-4D97-AF65-F5344CB8AC3E}">
        <p14:creationId xmlns:p14="http://schemas.microsoft.com/office/powerpoint/2010/main" val="681993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5741E6-F4B0-0348-85E5-28B214E36C02}" type="slidenum">
              <a:rPr lang="en-US" smtClean="0"/>
              <a:t>14</a:t>
            </a:fld>
            <a:endParaRPr lang="en-US"/>
          </a:p>
        </p:txBody>
      </p:sp>
    </p:spTree>
    <p:extLst>
      <p:ext uri="{BB962C8B-B14F-4D97-AF65-F5344CB8AC3E}">
        <p14:creationId xmlns:p14="http://schemas.microsoft.com/office/powerpoint/2010/main" val="2156935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5741E6-F4B0-0348-85E5-28B214E36C02}" type="slidenum">
              <a:rPr lang="en-US" smtClean="0"/>
              <a:t>15</a:t>
            </a:fld>
            <a:endParaRPr lang="en-US"/>
          </a:p>
        </p:txBody>
      </p:sp>
    </p:spTree>
    <p:extLst>
      <p:ext uri="{BB962C8B-B14F-4D97-AF65-F5344CB8AC3E}">
        <p14:creationId xmlns:p14="http://schemas.microsoft.com/office/powerpoint/2010/main" val="2431951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5741E6-F4B0-0348-85E5-28B214E36C02}" type="slidenum">
              <a:rPr lang="en-US" smtClean="0"/>
              <a:t>16</a:t>
            </a:fld>
            <a:endParaRPr lang="en-US"/>
          </a:p>
        </p:txBody>
      </p:sp>
    </p:spTree>
    <p:extLst>
      <p:ext uri="{BB962C8B-B14F-4D97-AF65-F5344CB8AC3E}">
        <p14:creationId xmlns:p14="http://schemas.microsoft.com/office/powerpoint/2010/main" val="12382455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5741E6-F4B0-0348-85E5-28B214E36C02}" type="slidenum">
              <a:rPr lang="en-US" smtClean="0"/>
              <a:t>17</a:t>
            </a:fld>
            <a:endParaRPr lang="en-US"/>
          </a:p>
        </p:txBody>
      </p:sp>
    </p:spTree>
    <p:extLst>
      <p:ext uri="{BB962C8B-B14F-4D97-AF65-F5344CB8AC3E}">
        <p14:creationId xmlns:p14="http://schemas.microsoft.com/office/powerpoint/2010/main" val="36061278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5741E6-F4B0-0348-85E5-28B214E36C02}" type="slidenum">
              <a:rPr lang="en-US" smtClean="0"/>
              <a:t>18</a:t>
            </a:fld>
            <a:endParaRPr lang="en-US"/>
          </a:p>
        </p:txBody>
      </p:sp>
    </p:spTree>
    <p:extLst>
      <p:ext uri="{BB962C8B-B14F-4D97-AF65-F5344CB8AC3E}">
        <p14:creationId xmlns:p14="http://schemas.microsoft.com/office/powerpoint/2010/main" val="1366155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5741E6-F4B0-0348-85E5-28B214E36C02}" type="slidenum">
              <a:rPr lang="en-US" smtClean="0"/>
              <a:t>3</a:t>
            </a:fld>
            <a:endParaRPr lang="en-US"/>
          </a:p>
        </p:txBody>
      </p:sp>
    </p:spTree>
    <p:extLst>
      <p:ext uri="{BB962C8B-B14F-4D97-AF65-F5344CB8AC3E}">
        <p14:creationId xmlns:p14="http://schemas.microsoft.com/office/powerpoint/2010/main" val="2097920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5741E6-F4B0-0348-85E5-28B214E36C02}" type="slidenum">
              <a:rPr lang="en-US" smtClean="0"/>
              <a:t>4</a:t>
            </a:fld>
            <a:endParaRPr lang="en-US"/>
          </a:p>
        </p:txBody>
      </p:sp>
    </p:spTree>
    <p:extLst>
      <p:ext uri="{BB962C8B-B14F-4D97-AF65-F5344CB8AC3E}">
        <p14:creationId xmlns:p14="http://schemas.microsoft.com/office/powerpoint/2010/main" val="1908595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5741E6-F4B0-0348-85E5-28B214E36C02}" type="slidenum">
              <a:rPr lang="en-US" smtClean="0"/>
              <a:t>5</a:t>
            </a:fld>
            <a:endParaRPr lang="en-US"/>
          </a:p>
        </p:txBody>
      </p:sp>
    </p:spTree>
    <p:extLst>
      <p:ext uri="{BB962C8B-B14F-4D97-AF65-F5344CB8AC3E}">
        <p14:creationId xmlns:p14="http://schemas.microsoft.com/office/powerpoint/2010/main" val="4267806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5741E6-F4B0-0348-85E5-28B214E36C02}" type="slidenum">
              <a:rPr lang="en-US" smtClean="0"/>
              <a:t>6</a:t>
            </a:fld>
            <a:endParaRPr lang="en-US"/>
          </a:p>
        </p:txBody>
      </p:sp>
    </p:spTree>
    <p:extLst>
      <p:ext uri="{BB962C8B-B14F-4D97-AF65-F5344CB8AC3E}">
        <p14:creationId xmlns:p14="http://schemas.microsoft.com/office/powerpoint/2010/main" val="2406877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5741E6-F4B0-0348-85E5-28B214E36C02}" type="slidenum">
              <a:rPr lang="en-US" smtClean="0"/>
              <a:t>7</a:t>
            </a:fld>
            <a:endParaRPr lang="en-US"/>
          </a:p>
        </p:txBody>
      </p:sp>
    </p:spTree>
    <p:extLst>
      <p:ext uri="{BB962C8B-B14F-4D97-AF65-F5344CB8AC3E}">
        <p14:creationId xmlns:p14="http://schemas.microsoft.com/office/powerpoint/2010/main" val="1269748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5741E6-F4B0-0348-85E5-28B214E36C02}" type="slidenum">
              <a:rPr lang="en-US" smtClean="0"/>
              <a:t>8</a:t>
            </a:fld>
            <a:endParaRPr lang="en-US"/>
          </a:p>
        </p:txBody>
      </p:sp>
    </p:spTree>
    <p:extLst>
      <p:ext uri="{BB962C8B-B14F-4D97-AF65-F5344CB8AC3E}">
        <p14:creationId xmlns:p14="http://schemas.microsoft.com/office/powerpoint/2010/main" val="497688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5741E6-F4B0-0348-85E5-28B214E36C02}" type="slidenum">
              <a:rPr lang="en-US" smtClean="0"/>
              <a:t>9</a:t>
            </a:fld>
            <a:endParaRPr lang="en-US"/>
          </a:p>
        </p:txBody>
      </p:sp>
    </p:spTree>
    <p:extLst>
      <p:ext uri="{BB962C8B-B14F-4D97-AF65-F5344CB8AC3E}">
        <p14:creationId xmlns:p14="http://schemas.microsoft.com/office/powerpoint/2010/main" val="3834885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35741E6-F4B0-0348-85E5-28B214E36C02}" type="slidenum">
              <a:rPr lang="en-US" smtClean="0"/>
              <a:t>10</a:t>
            </a:fld>
            <a:endParaRPr lang="en-US"/>
          </a:p>
        </p:txBody>
      </p:sp>
    </p:spTree>
    <p:extLst>
      <p:ext uri="{BB962C8B-B14F-4D97-AF65-F5344CB8AC3E}">
        <p14:creationId xmlns:p14="http://schemas.microsoft.com/office/powerpoint/2010/main" val="355286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F3B5D918-36B2-FC42-822A-6E727352DE6E}"/>
              </a:ext>
            </a:extLst>
          </p:cNvPr>
          <p:cNvSpPr>
            <a:spLocks noGrp="1"/>
          </p:cNvSpPr>
          <p:nvPr>
            <p:ph type="title"/>
          </p:nvPr>
        </p:nvSpPr>
        <p:spPr>
          <a:xfrm>
            <a:off x="562604" y="1388921"/>
            <a:ext cx="4096497" cy="1093153"/>
          </a:xfrm>
          <a:prstGeom prst="rect">
            <a:avLst/>
          </a:prstGeom>
        </p:spPr>
        <p:txBody>
          <a:bodyPr/>
          <a:lstStyle>
            <a:lvl1pPr>
              <a:defRPr sz="3000" b="1" i="0" baseline="0">
                <a:solidFill>
                  <a:schemeClr val="bg1"/>
                </a:solidFill>
              </a:defRPr>
            </a:lvl1pPr>
          </a:lstStyle>
          <a:p>
            <a:r>
              <a:rPr lang="en-US"/>
              <a:t>Click to edit Master title style</a:t>
            </a:r>
            <a:endParaRPr lang="en-US" dirty="0"/>
          </a:p>
        </p:txBody>
      </p:sp>
      <p:sp>
        <p:nvSpPr>
          <p:cNvPr id="29" name="Text Placeholder 28">
            <a:extLst>
              <a:ext uri="{FF2B5EF4-FFF2-40B4-BE49-F238E27FC236}">
                <a16:creationId xmlns:a16="http://schemas.microsoft.com/office/drawing/2014/main" id="{5A3CF2EC-A73D-514B-90DA-DC81C59C653D}"/>
              </a:ext>
            </a:extLst>
          </p:cNvPr>
          <p:cNvSpPr>
            <a:spLocks noGrp="1"/>
          </p:cNvSpPr>
          <p:nvPr>
            <p:ph type="body" sz="quarter" idx="12"/>
          </p:nvPr>
        </p:nvSpPr>
        <p:spPr>
          <a:xfrm>
            <a:off x="561975" y="2565427"/>
            <a:ext cx="3122519" cy="906303"/>
          </a:xfrm>
          <a:prstGeom prst="rect">
            <a:avLst/>
          </a:prstGeom>
        </p:spPr>
        <p:txBody>
          <a:bodyPr/>
          <a:lstStyle>
            <a:lvl1pPr marL="0" indent="0">
              <a:buNone/>
              <a:defRPr sz="2400" baseline="0">
                <a:solidFill>
                  <a:schemeClr val="bg1"/>
                </a:solidFill>
                <a:latin typeface="Calibri" panose="020F0502020204030204" pitchFamily="34" charset="0"/>
              </a:defRPr>
            </a:lvl1pPr>
            <a:lvl2pPr marL="342900" indent="0">
              <a:buNone/>
              <a:defRPr/>
            </a:lvl2pPr>
          </a:lstStyle>
          <a:p>
            <a:pPr lvl="0"/>
            <a:r>
              <a:rPr lang="en-US"/>
              <a:t>Click to edit Master text styles</a:t>
            </a:r>
          </a:p>
        </p:txBody>
      </p:sp>
      <p:sp>
        <p:nvSpPr>
          <p:cNvPr id="33" name="Text Placeholder 28">
            <a:extLst>
              <a:ext uri="{FF2B5EF4-FFF2-40B4-BE49-F238E27FC236}">
                <a16:creationId xmlns:a16="http://schemas.microsoft.com/office/drawing/2014/main" id="{8BF1C7B7-77C0-964F-92F3-D5CBACA54A79}"/>
              </a:ext>
            </a:extLst>
          </p:cNvPr>
          <p:cNvSpPr>
            <a:spLocks noGrp="1"/>
          </p:cNvSpPr>
          <p:nvPr>
            <p:ph type="body" sz="quarter" idx="15" hasCustomPrompt="1"/>
          </p:nvPr>
        </p:nvSpPr>
        <p:spPr>
          <a:xfrm>
            <a:off x="561975" y="3940277"/>
            <a:ext cx="1804708" cy="445585"/>
          </a:xfrm>
          <a:prstGeom prst="rect">
            <a:avLst/>
          </a:prstGeom>
        </p:spPr>
        <p:txBody>
          <a:bodyPr/>
          <a:lstStyle>
            <a:lvl1pPr marL="0" indent="0">
              <a:buNone/>
              <a:tabLst>
                <a:tab pos="1905000" algn="l"/>
              </a:tabLst>
              <a:defRPr sz="1300" baseline="0">
                <a:solidFill>
                  <a:schemeClr val="bg1"/>
                </a:solidFill>
                <a:latin typeface="Calibri" panose="020F0502020204030204" pitchFamily="34" charset="0"/>
              </a:defRPr>
            </a:lvl1pPr>
            <a:lvl2pPr marL="342900" indent="0">
              <a:buNone/>
              <a:defRPr/>
            </a:lvl2pPr>
          </a:lstStyle>
          <a:p>
            <a:pPr lvl="0"/>
            <a:r>
              <a:rPr lang="en-GB" dirty="0"/>
              <a:t>00 Month 2020</a:t>
            </a:r>
          </a:p>
        </p:txBody>
      </p:sp>
    </p:spTree>
    <p:extLst>
      <p:ext uri="{BB962C8B-B14F-4D97-AF65-F5344CB8AC3E}">
        <p14:creationId xmlns:p14="http://schemas.microsoft.com/office/powerpoint/2010/main" val="3627010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CD02C78-9488-3342-93EE-BD102FEF6A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7" name="Title 26">
            <a:extLst>
              <a:ext uri="{FF2B5EF4-FFF2-40B4-BE49-F238E27FC236}">
                <a16:creationId xmlns:a16="http://schemas.microsoft.com/office/drawing/2014/main" id="{02E36751-8351-A048-A25E-825FFFF2FA65}"/>
              </a:ext>
            </a:extLst>
          </p:cNvPr>
          <p:cNvSpPr>
            <a:spLocks noGrp="1"/>
          </p:cNvSpPr>
          <p:nvPr>
            <p:ph type="title"/>
          </p:nvPr>
        </p:nvSpPr>
        <p:spPr>
          <a:xfrm>
            <a:off x="562604" y="1388921"/>
            <a:ext cx="6249257" cy="1093153"/>
          </a:xfrm>
          <a:prstGeom prst="rect">
            <a:avLst/>
          </a:prstGeom>
        </p:spPr>
        <p:txBody>
          <a:bodyPr/>
          <a:lstStyle>
            <a:lvl1pPr>
              <a:defRPr sz="3000" b="1" i="0" baseline="0">
                <a:solidFill>
                  <a:schemeClr val="bg1"/>
                </a:solidFill>
              </a:defRPr>
            </a:lvl1pPr>
          </a:lstStyle>
          <a:p>
            <a:r>
              <a:rPr lang="en-US"/>
              <a:t>Click to edit Master title style</a:t>
            </a:r>
            <a:endParaRPr lang="en-US" dirty="0"/>
          </a:p>
        </p:txBody>
      </p:sp>
      <p:sp>
        <p:nvSpPr>
          <p:cNvPr id="18" name="Text Placeholder 28">
            <a:extLst>
              <a:ext uri="{FF2B5EF4-FFF2-40B4-BE49-F238E27FC236}">
                <a16:creationId xmlns:a16="http://schemas.microsoft.com/office/drawing/2014/main" id="{649C5231-1AB2-6945-B967-2D6B9C864FF0}"/>
              </a:ext>
            </a:extLst>
          </p:cNvPr>
          <p:cNvSpPr>
            <a:spLocks noGrp="1"/>
          </p:cNvSpPr>
          <p:nvPr>
            <p:ph type="body" sz="quarter" idx="12"/>
          </p:nvPr>
        </p:nvSpPr>
        <p:spPr>
          <a:xfrm>
            <a:off x="561975" y="2565427"/>
            <a:ext cx="6249257" cy="906303"/>
          </a:xfrm>
          <a:prstGeom prst="rect">
            <a:avLst/>
          </a:prstGeom>
        </p:spPr>
        <p:txBody>
          <a:bodyPr/>
          <a:lstStyle>
            <a:lvl1pPr marL="0" indent="0">
              <a:buNone/>
              <a:defRPr sz="2400" baseline="0">
                <a:solidFill>
                  <a:schemeClr val="bg1"/>
                </a:solidFill>
                <a:latin typeface="Calibri" panose="020F0502020204030204" pitchFamily="34" charset="0"/>
              </a:defRPr>
            </a:lvl1pPr>
            <a:lvl2pPr marL="342900" indent="0">
              <a:buNone/>
              <a:defRPr/>
            </a:lvl2pPr>
          </a:lstStyle>
          <a:p>
            <a:pPr lvl="0"/>
            <a:r>
              <a:rPr lang="en-US"/>
              <a:t>Click to edit Master text styles</a:t>
            </a:r>
          </a:p>
        </p:txBody>
      </p:sp>
      <p:sp>
        <p:nvSpPr>
          <p:cNvPr id="19" name="Text Placeholder 28">
            <a:extLst>
              <a:ext uri="{FF2B5EF4-FFF2-40B4-BE49-F238E27FC236}">
                <a16:creationId xmlns:a16="http://schemas.microsoft.com/office/drawing/2014/main" id="{D6B357D3-A859-0045-81BB-E1A5236B6E34}"/>
              </a:ext>
            </a:extLst>
          </p:cNvPr>
          <p:cNvSpPr>
            <a:spLocks noGrp="1"/>
          </p:cNvSpPr>
          <p:nvPr>
            <p:ph type="body" sz="quarter" idx="15" hasCustomPrompt="1"/>
          </p:nvPr>
        </p:nvSpPr>
        <p:spPr>
          <a:xfrm>
            <a:off x="561975" y="3648202"/>
            <a:ext cx="1804708" cy="445585"/>
          </a:xfrm>
          <a:prstGeom prst="rect">
            <a:avLst/>
          </a:prstGeom>
        </p:spPr>
        <p:txBody>
          <a:bodyPr/>
          <a:lstStyle>
            <a:lvl1pPr marL="0" indent="0">
              <a:buNone/>
              <a:tabLst>
                <a:tab pos="1905000" algn="l"/>
              </a:tabLst>
              <a:defRPr sz="1300" baseline="0">
                <a:solidFill>
                  <a:schemeClr val="bg1"/>
                </a:solidFill>
                <a:latin typeface="Calibri" panose="020F0502020204030204" pitchFamily="34" charset="0"/>
              </a:defRPr>
            </a:lvl1pPr>
            <a:lvl2pPr marL="342900" indent="0">
              <a:buNone/>
              <a:defRPr/>
            </a:lvl2pPr>
          </a:lstStyle>
          <a:p>
            <a:pPr lvl="0"/>
            <a:r>
              <a:rPr lang="en-GB" dirty="0"/>
              <a:t>00 Month 2020</a:t>
            </a:r>
          </a:p>
        </p:txBody>
      </p:sp>
    </p:spTree>
    <p:extLst>
      <p:ext uri="{BB962C8B-B14F-4D97-AF65-F5344CB8AC3E}">
        <p14:creationId xmlns:p14="http://schemas.microsoft.com/office/powerpoint/2010/main" val="1177273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bg1"/>
        </a:solidFill>
        <a:effectLst/>
      </p:bgPr>
    </p:bg>
    <p:spTree>
      <p:nvGrpSpPr>
        <p:cNvPr id="1" name=""/>
        <p:cNvGrpSpPr/>
        <p:nvPr/>
      </p:nvGrpSpPr>
      <p:grpSpPr>
        <a:xfrm>
          <a:off x="0" y="0"/>
          <a:ext cx="0" cy="0"/>
          <a:chOff x="0" y="0"/>
          <a:chExt cx="0" cy="0"/>
        </a:xfrm>
      </p:grpSpPr>
      <p:sp>
        <p:nvSpPr>
          <p:cNvPr id="17" name="Title 26">
            <a:extLst>
              <a:ext uri="{FF2B5EF4-FFF2-40B4-BE49-F238E27FC236}">
                <a16:creationId xmlns:a16="http://schemas.microsoft.com/office/drawing/2014/main" id="{02E36751-8351-A048-A25E-825FFFF2FA65}"/>
              </a:ext>
            </a:extLst>
          </p:cNvPr>
          <p:cNvSpPr>
            <a:spLocks noGrp="1"/>
          </p:cNvSpPr>
          <p:nvPr>
            <p:ph type="title"/>
          </p:nvPr>
        </p:nvSpPr>
        <p:spPr>
          <a:xfrm>
            <a:off x="562604" y="1388921"/>
            <a:ext cx="6249257" cy="1093153"/>
          </a:xfrm>
          <a:prstGeom prst="rect">
            <a:avLst/>
          </a:prstGeom>
        </p:spPr>
        <p:txBody>
          <a:bodyPr/>
          <a:lstStyle>
            <a:lvl1pPr>
              <a:defRPr sz="3000" b="1" i="0" baseline="0">
                <a:solidFill>
                  <a:schemeClr val="tx2"/>
                </a:solidFill>
              </a:defRPr>
            </a:lvl1pPr>
          </a:lstStyle>
          <a:p>
            <a:r>
              <a:rPr lang="en-US"/>
              <a:t>Click to edit Master title style</a:t>
            </a:r>
            <a:endParaRPr lang="en-US" dirty="0"/>
          </a:p>
        </p:txBody>
      </p:sp>
      <p:sp>
        <p:nvSpPr>
          <p:cNvPr id="18" name="Text Placeholder 28">
            <a:extLst>
              <a:ext uri="{FF2B5EF4-FFF2-40B4-BE49-F238E27FC236}">
                <a16:creationId xmlns:a16="http://schemas.microsoft.com/office/drawing/2014/main" id="{649C5231-1AB2-6945-B967-2D6B9C864FF0}"/>
              </a:ext>
            </a:extLst>
          </p:cNvPr>
          <p:cNvSpPr>
            <a:spLocks noGrp="1"/>
          </p:cNvSpPr>
          <p:nvPr>
            <p:ph type="body" sz="quarter" idx="12"/>
          </p:nvPr>
        </p:nvSpPr>
        <p:spPr>
          <a:xfrm>
            <a:off x="561975" y="2565427"/>
            <a:ext cx="6249257" cy="906303"/>
          </a:xfrm>
          <a:prstGeom prst="rect">
            <a:avLst/>
          </a:prstGeom>
        </p:spPr>
        <p:txBody>
          <a:bodyPr/>
          <a:lstStyle>
            <a:lvl1pPr marL="0" indent="0">
              <a:buNone/>
              <a:defRPr sz="2400" baseline="0">
                <a:solidFill>
                  <a:schemeClr val="tx2"/>
                </a:solidFill>
                <a:latin typeface="Calibri" panose="020F0502020204030204" pitchFamily="34" charset="0"/>
              </a:defRPr>
            </a:lvl1pPr>
            <a:lvl2pPr marL="342900" indent="0">
              <a:buNone/>
              <a:defRPr/>
            </a:lvl2pPr>
          </a:lstStyle>
          <a:p>
            <a:pPr lvl="0"/>
            <a:r>
              <a:rPr lang="en-US"/>
              <a:t>Click to edit Master text styles</a:t>
            </a:r>
          </a:p>
        </p:txBody>
      </p:sp>
      <p:sp>
        <p:nvSpPr>
          <p:cNvPr id="19" name="Text Placeholder 28">
            <a:extLst>
              <a:ext uri="{FF2B5EF4-FFF2-40B4-BE49-F238E27FC236}">
                <a16:creationId xmlns:a16="http://schemas.microsoft.com/office/drawing/2014/main" id="{D6B357D3-A859-0045-81BB-E1A5236B6E34}"/>
              </a:ext>
            </a:extLst>
          </p:cNvPr>
          <p:cNvSpPr>
            <a:spLocks noGrp="1"/>
          </p:cNvSpPr>
          <p:nvPr>
            <p:ph type="body" sz="quarter" idx="15" hasCustomPrompt="1"/>
          </p:nvPr>
        </p:nvSpPr>
        <p:spPr>
          <a:xfrm>
            <a:off x="561975" y="3648202"/>
            <a:ext cx="1804708" cy="445585"/>
          </a:xfrm>
          <a:prstGeom prst="rect">
            <a:avLst/>
          </a:prstGeom>
        </p:spPr>
        <p:txBody>
          <a:bodyPr/>
          <a:lstStyle>
            <a:lvl1pPr marL="0" indent="0">
              <a:buNone/>
              <a:tabLst>
                <a:tab pos="1905000" algn="l"/>
              </a:tabLst>
              <a:defRPr sz="1300" baseline="0">
                <a:solidFill>
                  <a:schemeClr val="tx2"/>
                </a:solidFill>
                <a:latin typeface="Calibri" panose="020F0502020204030204" pitchFamily="34" charset="0"/>
              </a:defRPr>
            </a:lvl1pPr>
            <a:lvl2pPr marL="342900" indent="0">
              <a:buNone/>
              <a:defRPr/>
            </a:lvl2pPr>
          </a:lstStyle>
          <a:p>
            <a:pPr lvl="0"/>
            <a:r>
              <a:rPr lang="en-GB" dirty="0"/>
              <a:t>00 Month 2020</a:t>
            </a:r>
          </a:p>
        </p:txBody>
      </p:sp>
      <p:pic>
        <p:nvPicPr>
          <p:cNvPr id="3" name="Picture 2">
            <a:extLst>
              <a:ext uri="{FF2B5EF4-FFF2-40B4-BE49-F238E27FC236}">
                <a16:creationId xmlns:a16="http://schemas.microsoft.com/office/drawing/2014/main" id="{B881DB87-F1B9-064A-BC68-48E48C26E80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11015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3BBA6-7EA4-6E44-8345-8A38895A12A7}"/>
              </a:ext>
            </a:extLst>
          </p:cNvPr>
          <p:cNvSpPr>
            <a:spLocks noGrp="1"/>
          </p:cNvSpPr>
          <p:nvPr>
            <p:ph type="ctrTitle" hasCustomPrompt="1"/>
          </p:nvPr>
        </p:nvSpPr>
        <p:spPr>
          <a:xfrm>
            <a:off x="794208" y="1442301"/>
            <a:ext cx="4758179" cy="1129449"/>
          </a:xfrm>
          <a:prstGeom prst="rect">
            <a:avLst/>
          </a:prstGeom>
        </p:spPr>
        <p:txBody>
          <a:bodyPr anchor="b"/>
          <a:lstStyle>
            <a:lvl1pPr algn="l">
              <a:defRPr sz="3000" b="1" i="0" baseline="0">
                <a:solidFill>
                  <a:schemeClr val="bg1"/>
                </a:solidFill>
                <a:latin typeface="Cambria" panose="02040503050406030204" pitchFamily="18" charset="0"/>
              </a:defRPr>
            </a:lvl1pPr>
          </a:lstStyle>
          <a:p>
            <a:r>
              <a:rPr lang="en-GB" dirty="0"/>
              <a:t>Click to edit title</a:t>
            </a:r>
            <a:endParaRPr lang="en-US" dirty="0"/>
          </a:p>
        </p:txBody>
      </p:sp>
      <p:sp>
        <p:nvSpPr>
          <p:cNvPr id="3" name="Subtitle 2">
            <a:extLst>
              <a:ext uri="{FF2B5EF4-FFF2-40B4-BE49-F238E27FC236}">
                <a16:creationId xmlns:a16="http://schemas.microsoft.com/office/drawing/2014/main" id="{8CB3D383-33C8-9C4C-8A3C-742B1844DF27}"/>
              </a:ext>
            </a:extLst>
          </p:cNvPr>
          <p:cNvSpPr>
            <a:spLocks noGrp="1"/>
          </p:cNvSpPr>
          <p:nvPr>
            <p:ph type="subTitle" idx="1" hasCustomPrompt="1"/>
          </p:nvPr>
        </p:nvSpPr>
        <p:spPr>
          <a:xfrm>
            <a:off x="794208" y="2701925"/>
            <a:ext cx="3551549" cy="1241425"/>
          </a:xfrm>
          <a:prstGeom prst="rect">
            <a:avLst/>
          </a:prstGeom>
        </p:spPr>
        <p:txBody>
          <a:bodyPr/>
          <a:lstStyle>
            <a:lvl1pPr marL="0" indent="0" algn="l">
              <a:buNone/>
              <a:defRPr sz="2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subtitle style</a:t>
            </a:r>
            <a:endParaRPr lang="en-US" dirty="0"/>
          </a:p>
        </p:txBody>
      </p:sp>
      <p:sp>
        <p:nvSpPr>
          <p:cNvPr id="8" name="Text Placeholder 28">
            <a:extLst>
              <a:ext uri="{FF2B5EF4-FFF2-40B4-BE49-F238E27FC236}">
                <a16:creationId xmlns:a16="http://schemas.microsoft.com/office/drawing/2014/main" id="{5C6996AC-246E-6C40-A598-45745FAD9E20}"/>
              </a:ext>
            </a:extLst>
          </p:cNvPr>
          <p:cNvSpPr>
            <a:spLocks noGrp="1"/>
          </p:cNvSpPr>
          <p:nvPr>
            <p:ph type="body" sz="quarter" idx="15" hasCustomPrompt="1"/>
          </p:nvPr>
        </p:nvSpPr>
        <p:spPr>
          <a:xfrm>
            <a:off x="794208" y="769598"/>
            <a:ext cx="1804708" cy="405077"/>
          </a:xfrm>
          <a:prstGeom prst="rect">
            <a:avLst/>
          </a:prstGeom>
        </p:spPr>
        <p:txBody>
          <a:bodyPr/>
          <a:lstStyle>
            <a:lvl1pPr marL="0" indent="0">
              <a:buNone/>
              <a:tabLst>
                <a:tab pos="1905000" algn="l"/>
              </a:tabLst>
              <a:defRPr sz="1600" baseline="0">
                <a:solidFill>
                  <a:schemeClr val="bg1"/>
                </a:solidFill>
                <a:latin typeface="Calibri" panose="020F0502020204030204" pitchFamily="34" charset="0"/>
              </a:defRPr>
            </a:lvl1pPr>
            <a:lvl2pPr marL="342900" indent="0">
              <a:buNone/>
              <a:defRPr/>
            </a:lvl2pPr>
          </a:lstStyle>
          <a:p>
            <a:pPr lvl="0"/>
            <a:r>
              <a:rPr lang="en-GB" dirty="0"/>
              <a:t>Section 00</a:t>
            </a:r>
          </a:p>
        </p:txBody>
      </p:sp>
    </p:spTree>
    <p:extLst>
      <p:ext uri="{BB962C8B-B14F-4D97-AF65-F5344CB8AC3E}">
        <p14:creationId xmlns:p14="http://schemas.microsoft.com/office/powerpoint/2010/main" val="46031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ngle column_just text">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2A792C48-516D-0149-B66B-29373611B816}"/>
              </a:ext>
            </a:extLst>
          </p:cNvPr>
          <p:cNvSpPr>
            <a:spLocks noGrp="1"/>
          </p:cNvSpPr>
          <p:nvPr>
            <p:ph type="title" hasCustomPrompt="1"/>
          </p:nvPr>
        </p:nvSpPr>
        <p:spPr>
          <a:xfrm>
            <a:off x="628649" y="274638"/>
            <a:ext cx="7732925" cy="630335"/>
          </a:xfrm>
          <a:prstGeom prst="rect">
            <a:avLst/>
          </a:prstGeom>
          <a:solidFill>
            <a:schemeClr val="bg1"/>
          </a:solidFill>
        </p:spPr>
        <p:txBody>
          <a:bodyPr vert="horz" lIns="91440" tIns="45720" rIns="91440" bIns="45720" rtlCol="0" anchor="ctr">
            <a:normAutofit/>
          </a:bodyPr>
          <a:lstStyle/>
          <a:p>
            <a:r>
              <a:rPr lang="en-GB" dirty="0"/>
              <a:t>Click to edit title style</a:t>
            </a:r>
            <a:endParaRPr lang="en-US" dirty="0"/>
          </a:p>
        </p:txBody>
      </p:sp>
      <p:sp>
        <p:nvSpPr>
          <p:cNvPr id="14" name="Text Placeholder 13">
            <a:extLst>
              <a:ext uri="{FF2B5EF4-FFF2-40B4-BE49-F238E27FC236}">
                <a16:creationId xmlns:a16="http://schemas.microsoft.com/office/drawing/2014/main" id="{DC5F9D32-3EB3-3F4B-8EC4-D05593DD88E5}"/>
              </a:ext>
            </a:extLst>
          </p:cNvPr>
          <p:cNvSpPr>
            <a:spLocks noGrp="1"/>
          </p:cNvSpPr>
          <p:nvPr>
            <p:ph type="body" sz="quarter" idx="10" hasCustomPrompt="1"/>
          </p:nvPr>
        </p:nvSpPr>
        <p:spPr>
          <a:xfrm>
            <a:off x="628650" y="1713539"/>
            <a:ext cx="6399680" cy="2715586"/>
          </a:xfrm>
          <a:prstGeom prst="rect">
            <a:avLst/>
          </a:prstGeom>
        </p:spPr>
        <p:txBody>
          <a:bodyPr/>
          <a:lstStyle>
            <a:lvl1pPr marL="0" indent="0">
              <a:buNone/>
              <a:defRPr sz="1800" baseline="0"/>
            </a:lvl1pPr>
          </a:lstStyle>
          <a:p>
            <a:pPr lvl="0"/>
            <a:r>
              <a:rPr lang="en-GB" dirty="0"/>
              <a:t>Click to edit text </a:t>
            </a:r>
          </a:p>
        </p:txBody>
      </p:sp>
      <p:sp>
        <p:nvSpPr>
          <p:cNvPr id="16" name="Text Placeholder 15">
            <a:extLst>
              <a:ext uri="{FF2B5EF4-FFF2-40B4-BE49-F238E27FC236}">
                <a16:creationId xmlns:a16="http://schemas.microsoft.com/office/drawing/2014/main" id="{C7D7AF30-20A5-8849-8BD1-99F820E81A8B}"/>
              </a:ext>
            </a:extLst>
          </p:cNvPr>
          <p:cNvSpPr>
            <a:spLocks noGrp="1"/>
          </p:cNvSpPr>
          <p:nvPr>
            <p:ph type="body" sz="quarter" idx="11" hasCustomPrompt="1"/>
          </p:nvPr>
        </p:nvSpPr>
        <p:spPr>
          <a:xfrm>
            <a:off x="628650" y="904973"/>
            <a:ext cx="7732924" cy="574675"/>
          </a:xfrm>
          <a:prstGeom prst="rect">
            <a:avLst/>
          </a:prstGeom>
        </p:spPr>
        <p:txBody>
          <a:bodyPr/>
          <a:lstStyle>
            <a:lvl1pPr marL="0" indent="0">
              <a:buNone/>
              <a:defRPr baseline="0">
                <a:solidFill>
                  <a:schemeClr val="tx2"/>
                </a:solidFill>
              </a:defRPr>
            </a:lvl1pPr>
          </a:lstStyle>
          <a:p>
            <a:pPr lvl="0"/>
            <a:r>
              <a:rPr lang="en-GB" dirty="0"/>
              <a:t>Click to edit text style</a:t>
            </a:r>
          </a:p>
        </p:txBody>
      </p:sp>
    </p:spTree>
    <p:extLst>
      <p:ext uri="{BB962C8B-B14F-4D97-AF65-F5344CB8AC3E}">
        <p14:creationId xmlns:p14="http://schemas.microsoft.com/office/powerpoint/2010/main" val="2218927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_multi type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A3546DD5-3AF7-004C-90B2-294082908FCB}"/>
              </a:ext>
            </a:extLst>
          </p:cNvPr>
          <p:cNvSpPr>
            <a:spLocks noGrp="1"/>
          </p:cNvSpPr>
          <p:nvPr>
            <p:ph sz="half" idx="1"/>
          </p:nvPr>
        </p:nvSpPr>
        <p:spPr>
          <a:xfrm>
            <a:off x="622791" y="1712259"/>
            <a:ext cx="3581656" cy="2920065"/>
          </a:xfrm>
          <a:prstGeom prst="rect">
            <a:avLst/>
          </a:prstGeom>
        </p:spPr>
        <p:txBody>
          <a:bodyPr/>
          <a:lstStyle>
            <a:lvl1pPr marL="0" indent="0">
              <a:buNone/>
              <a:defRPr sz="1800" baseline="0"/>
            </a:lvl1pPr>
          </a:lstStyle>
          <a:p>
            <a:pPr lvl="0"/>
            <a:endParaRPr lang="en-US" dirty="0"/>
          </a:p>
        </p:txBody>
      </p:sp>
      <p:sp>
        <p:nvSpPr>
          <p:cNvPr id="10" name="Content Placeholder 3">
            <a:extLst>
              <a:ext uri="{FF2B5EF4-FFF2-40B4-BE49-F238E27FC236}">
                <a16:creationId xmlns:a16="http://schemas.microsoft.com/office/drawing/2014/main" id="{1F17E44B-6C06-324F-ADEA-EA0DC16345E5}"/>
              </a:ext>
            </a:extLst>
          </p:cNvPr>
          <p:cNvSpPr>
            <a:spLocks noGrp="1"/>
          </p:cNvSpPr>
          <p:nvPr>
            <p:ph sz="half" idx="2"/>
          </p:nvPr>
        </p:nvSpPr>
        <p:spPr>
          <a:xfrm>
            <a:off x="4401671" y="1712259"/>
            <a:ext cx="3806814" cy="2920065"/>
          </a:xfrm>
          <a:prstGeom prst="rect">
            <a:avLst/>
          </a:prstGeom>
        </p:spPr>
        <p:txBody>
          <a:bodyPr/>
          <a:lstStyle>
            <a:lvl1pPr marL="0" indent="0">
              <a:buNone/>
              <a:defRPr sz="1800" baseline="0"/>
            </a:lvl1pPr>
          </a:lstStyle>
          <a:p>
            <a:pPr lvl="0"/>
            <a:endParaRPr lang="en-US" dirty="0"/>
          </a:p>
        </p:txBody>
      </p:sp>
      <p:sp>
        <p:nvSpPr>
          <p:cNvPr id="13" name="Title Placeholder 1">
            <a:extLst>
              <a:ext uri="{FF2B5EF4-FFF2-40B4-BE49-F238E27FC236}">
                <a16:creationId xmlns:a16="http://schemas.microsoft.com/office/drawing/2014/main" id="{833D2BB9-0C7A-2B41-B697-8B0D622D6EE3}"/>
              </a:ext>
            </a:extLst>
          </p:cNvPr>
          <p:cNvSpPr>
            <a:spLocks noGrp="1"/>
          </p:cNvSpPr>
          <p:nvPr>
            <p:ph type="title" hasCustomPrompt="1"/>
          </p:nvPr>
        </p:nvSpPr>
        <p:spPr>
          <a:xfrm>
            <a:off x="628649" y="274638"/>
            <a:ext cx="7732925" cy="630335"/>
          </a:xfrm>
          <a:prstGeom prst="rect">
            <a:avLst/>
          </a:prstGeom>
          <a:solidFill>
            <a:schemeClr val="bg1"/>
          </a:solidFill>
        </p:spPr>
        <p:txBody>
          <a:bodyPr vert="horz" lIns="91440" tIns="45720" rIns="91440" bIns="45720" rtlCol="0" anchor="ctr">
            <a:normAutofit/>
          </a:bodyPr>
          <a:lstStyle/>
          <a:p>
            <a:r>
              <a:rPr lang="en-GB" dirty="0"/>
              <a:t>Click to edit title style</a:t>
            </a:r>
            <a:endParaRPr lang="en-US" dirty="0"/>
          </a:p>
        </p:txBody>
      </p:sp>
      <p:sp>
        <p:nvSpPr>
          <p:cNvPr id="14" name="Text Placeholder 15">
            <a:extLst>
              <a:ext uri="{FF2B5EF4-FFF2-40B4-BE49-F238E27FC236}">
                <a16:creationId xmlns:a16="http://schemas.microsoft.com/office/drawing/2014/main" id="{8D766B90-2510-C04B-80F6-4D03A872CCDC}"/>
              </a:ext>
            </a:extLst>
          </p:cNvPr>
          <p:cNvSpPr>
            <a:spLocks noGrp="1"/>
          </p:cNvSpPr>
          <p:nvPr>
            <p:ph type="body" sz="quarter" idx="11" hasCustomPrompt="1"/>
          </p:nvPr>
        </p:nvSpPr>
        <p:spPr>
          <a:xfrm>
            <a:off x="628650" y="904973"/>
            <a:ext cx="7732924" cy="574675"/>
          </a:xfrm>
          <a:prstGeom prst="rect">
            <a:avLst/>
          </a:prstGeom>
        </p:spPr>
        <p:txBody>
          <a:bodyPr/>
          <a:lstStyle>
            <a:lvl1pPr marL="0" indent="0">
              <a:buNone/>
              <a:defRPr baseline="0">
                <a:solidFill>
                  <a:schemeClr val="tx2"/>
                </a:solidFill>
              </a:defRPr>
            </a:lvl1pPr>
          </a:lstStyle>
          <a:p>
            <a:pPr lvl="0"/>
            <a:r>
              <a:rPr lang="en-GB" dirty="0"/>
              <a:t>Click to edit text style</a:t>
            </a:r>
          </a:p>
        </p:txBody>
      </p:sp>
    </p:spTree>
    <p:extLst>
      <p:ext uri="{BB962C8B-B14F-4D97-AF65-F5344CB8AC3E}">
        <p14:creationId xmlns:p14="http://schemas.microsoft.com/office/powerpoint/2010/main" val="561100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column_multi type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A3546DD5-3AF7-004C-90B2-294082908FCB}"/>
              </a:ext>
            </a:extLst>
          </p:cNvPr>
          <p:cNvSpPr>
            <a:spLocks noGrp="1"/>
          </p:cNvSpPr>
          <p:nvPr>
            <p:ph sz="half" idx="1" hasCustomPrompt="1"/>
          </p:nvPr>
        </p:nvSpPr>
        <p:spPr>
          <a:xfrm>
            <a:off x="628649" y="1712259"/>
            <a:ext cx="6256245" cy="2920065"/>
          </a:xfrm>
          <a:prstGeom prst="rect">
            <a:avLst/>
          </a:prstGeom>
        </p:spPr>
        <p:txBody>
          <a:bodyPr/>
          <a:lstStyle>
            <a:lvl1pPr marL="0" indent="0">
              <a:buNone/>
              <a:defRPr sz="1800" baseline="0"/>
            </a:lvl1pPr>
          </a:lstStyle>
          <a:p>
            <a:pPr lvl="0"/>
            <a:r>
              <a:rPr lang="en-US" dirty="0"/>
              <a:t>Click on the icons to insert content</a:t>
            </a:r>
          </a:p>
        </p:txBody>
      </p:sp>
      <p:sp>
        <p:nvSpPr>
          <p:cNvPr id="13" name="Title Placeholder 1">
            <a:extLst>
              <a:ext uri="{FF2B5EF4-FFF2-40B4-BE49-F238E27FC236}">
                <a16:creationId xmlns:a16="http://schemas.microsoft.com/office/drawing/2014/main" id="{833D2BB9-0C7A-2B41-B697-8B0D622D6EE3}"/>
              </a:ext>
            </a:extLst>
          </p:cNvPr>
          <p:cNvSpPr>
            <a:spLocks noGrp="1"/>
          </p:cNvSpPr>
          <p:nvPr>
            <p:ph type="title" hasCustomPrompt="1"/>
          </p:nvPr>
        </p:nvSpPr>
        <p:spPr>
          <a:xfrm>
            <a:off x="628649" y="274638"/>
            <a:ext cx="7732925" cy="630335"/>
          </a:xfrm>
          <a:prstGeom prst="rect">
            <a:avLst/>
          </a:prstGeom>
          <a:solidFill>
            <a:schemeClr val="bg1"/>
          </a:solidFill>
        </p:spPr>
        <p:txBody>
          <a:bodyPr vert="horz" lIns="91440" tIns="45720" rIns="91440" bIns="45720" rtlCol="0" anchor="ctr">
            <a:normAutofit/>
          </a:bodyPr>
          <a:lstStyle/>
          <a:p>
            <a:r>
              <a:rPr lang="en-GB" dirty="0"/>
              <a:t>Click to edit title style</a:t>
            </a:r>
            <a:endParaRPr lang="en-US" dirty="0"/>
          </a:p>
        </p:txBody>
      </p:sp>
      <p:sp>
        <p:nvSpPr>
          <p:cNvPr id="14" name="Text Placeholder 15">
            <a:extLst>
              <a:ext uri="{FF2B5EF4-FFF2-40B4-BE49-F238E27FC236}">
                <a16:creationId xmlns:a16="http://schemas.microsoft.com/office/drawing/2014/main" id="{8D766B90-2510-C04B-80F6-4D03A872CCDC}"/>
              </a:ext>
            </a:extLst>
          </p:cNvPr>
          <p:cNvSpPr>
            <a:spLocks noGrp="1"/>
          </p:cNvSpPr>
          <p:nvPr>
            <p:ph type="body" sz="quarter" idx="11" hasCustomPrompt="1"/>
          </p:nvPr>
        </p:nvSpPr>
        <p:spPr>
          <a:xfrm>
            <a:off x="628650" y="904973"/>
            <a:ext cx="7732924" cy="574675"/>
          </a:xfrm>
          <a:prstGeom prst="rect">
            <a:avLst/>
          </a:prstGeom>
        </p:spPr>
        <p:txBody>
          <a:bodyPr/>
          <a:lstStyle>
            <a:lvl1pPr marL="0" indent="0">
              <a:buNone/>
              <a:defRPr baseline="0">
                <a:solidFill>
                  <a:schemeClr val="tx2"/>
                </a:solidFill>
              </a:defRPr>
            </a:lvl1pPr>
          </a:lstStyle>
          <a:p>
            <a:pPr lvl="0"/>
            <a:r>
              <a:rPr lang="en-GB" dirty="0"/>
              <a:t>Click to edit text style</a:t>
            </a:r>
          </a:p>
        </p:txBody>
      </p:sp>
    </p:spTree>
    <p:extLst>
      <p:ext uri="{BB962C8B-B14F-4D97-AF65-F5344CB8AC3E}">
        <p14:creationId xmlns:p14="http://schemas.microsoft.com/office/powerpoint/2010/main" val="29505513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523665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37"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812539"/>
      </p:ext>
    </p:extLst>
  </p:cSld>
  <p:clrMap bg1="lt1" tx1="dk1" bg2="lt2" tx2="dk2" accent1="accent1" accent2="accent2" accent3="accent3" accent4="accent4" accent5="accent5" accent6="accent6" hlink="hlink" folHlink="folHlink"/>
  <p:sldLayoutIdLst>
    <p:sldLayoutId id="214748373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3548856"/>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36" r:id="rId3"/>
  </p:sldLayoutIdLst>
  <p:txStyles>
    <p:titleStyle>
      <a:lvl1pPr algn="l" defTabSz="914400" rtl="0" eaLnBrk="1" latinLnBrk="0" hangingPunct="1">
        <a:lnSpc>
          <a:spcPct val="90000"/>
        </a:lnSpc>
        <a:spcBef>
          <a:spcPct val="0"/>
        </a:spcBef>
        <a:buNone/>
        <a:defRPr sz="3000" b="1" i="0" kern="1200" baseline="0">
          <a:solidFill>
            <a:schemeClr val="tx2"/>
          </a:solidFill>
          <a:latin typeface="Cambria" panose="020405030504060302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8" Type="http://schemas.openxmlformats.org/officeDocument/2006/relationships/hyperlink" Target="https://www.bas.ac.uk/data/uk-pdc/" TargetMode="External"/><Relationship Id="rId3" Type="http://schemas.openxmlformats.org/officeDocument/2006/relationships/notesSlide" Target="../notesSlides/notesSlide9.xml"/><Relationship Id="rId7" Type="http://schemas.openxmlformats.org/officeDocument/2006/relationships/hyperlink" Target="https://eidc.ac.uk/policies/acquisition" TargetMode="External"/><Relationship Id="rId2" Type="http://schemas.openxmlformats.org/officeDocument/2006/relationships/slideLayout" Target="../slideLayouts/slideLayout5.xml"/><Relationship Id="rId1" Type="http://schemas.openxmlformats.org/officeDocument/2006/relationships/tags" Target="../tags/tag11.xml"/><Relationship Id="rId6" Type="http://schemas.openxmlformats.org/officeDocument/2006/relationships/hyperlink" Target="https://eidc.ac.uk/deposit" TargetMode="External"/><Relationship Id="rId11" Type="http://schemas.openxmlformats.org/officeDocument/2006/relationships/hyperlink" Target="https://www.ordnancesurvey.co.uk/customers/public-sector/public-sector-geospatial-agreement" TargetMode="External"/><Relationship Id="rId5" Type="http://schemas.openxmlformats.org/officeDocument/2006/relationships/hyperlink" Target="https://accounts.jasmin.ac.uk/account/conditions/" TargetMode="External"/><Relationship Id="rId10" Type="http://schemas.openxmlformats.org/officeDocument/2006/relationships/hyperlink" Target="https://www.bas.ac.uk/data/uk-pdc/data-citation-and-publishing" TargetMode="External"/><Relationship Id="rId4" Type="http://schemas.openxmlformats.org/officeDocument/2006/relationships/hyperlink" Target="https://www.ceda.ac.uk/" TargetMode="External"/><Relationship Id="rId9" Type="http://schemas.openxmlformats.org/officeDocument/2006/relationships/hyperlink" Target="https://www.bas.ac.uk/data/uk-pdc/metadata-guidance/"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public.wmo.int/en/our-mandate/what-we-do/observations/Unified-WMO-Data-Policy-Resolution" TargetMode="External"/><Relationship Id="rId3" Type="http://schemas.openxmlformats.org/officeDocument/2006/relationships/notesSlide" Target="../notesSlides/notesSlide10.xml"/><Relationship Id="rId7" Type="http://schemas.openxmlformats.org/officeDocument/2006/relationships/hyperlink" Target="https://creativecommons.org/" TargetMode="External"/><Relationship Id="rId2" Type="http://schemas.openxmlformats.org/officeDocument/2006/relationships/slideLayout" Target="../slideLayouts/slideLayout5.xml"/><Relationship Id="rId1" Type="http://schemas.openxmlformats.org/officeDocument/2006/relationships/tags" Target="../tags/tag12.xml"/><Relationship Id="rId6" Type="http://schemas.openxmlformats.org/officeDocument/2006/relationships/hyperlink" Target="https://hub.jncc.gov.uk/assets/d6381e39-baa4-4f12-93d7-fa16dd3600b8.pdf" TargetMode="External"/><Relationship Id="rId5" Type="http://schemas.openxmlformats.org/officeDocument/2006/relationships/hyperlink" Target="https://www.hutton.ac.uk/sites/default/files/files/Ordnance%20Survey%20Public%20Sector%20(Scotland)%20End%20User%20License(2).pdf" TargetMode="External"/><Relationship Id="rId4" Type="http://schemas.openxmlformats.org/officeDocument/2006/relationships/hyperlink" Target="https://blog.okfn.org/2023/03/16/updating-the-open-definition-to-meet-the-challenges-of-today/" TargetMode="External"/><Relationship Id="rId9" Type="http://schemas.openxmlformats.org/officeDocument/2006/relationships/hyperlink" Target="https://library.wmo.int/doc_num.php?explnum_id=11256"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7.xml"/><Relationship Id="rId4" Type="http://schemas.openxmlformats.org/officeDocument/2006/relationships/hyperlink" Target="https://www.hutton.ac.uk/sites/default/files/files/The%20James%20Hutton%20Institute%20Open%20Data%20Licence%20(download).pdf"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hyperlink" Target="https://ndr.nstauthority.co.uk/" TargetMode="External"/><Relationship Id="rId2" Type="http://schemas.openxmlformats.org/officeDocument/2006/relationships/slideLayout" Target="../slideLayouts/slideLayout5.xml"/><Relationship Id="rId1" Type="http://schemas.openxmlformats.org/officeDocument/2006/relationships/tags" Target="../tags/tag8.xml"/><Relationship Id="rId6" Type="http://schemas.openxmlformats.org/officeDocument/2006/relationships/hyperlink" Target="https://www.ukri.org/about-us/policies-standards-and-data/good-research-resource-hub/open-research/" TargetMode="External"/><Relationship Id="rId5" Type="http://schemas.openxmlformats.org/officeDocument/2006/relationships/hyperlink" Target="https://www.ukri.org/manage-your-award/publishing-your-research-findings/making-your-research-data-open/" TargetMode="External"/><Relationship Id="rId4" Type="http://schemas.openxmlformats.org/officeDocument/2006/relationships/hyperlink" Target="https://datatree.org.uk/"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hyperlink" Target="https://www.nationalarchives.gov.uk/information-management/re-using-public-sector-information/uk-government-licensing-framework/open-government-licence/" TargetMode="External"/><Relationship Id="rId2" Type="http://schemas.openxmlformats.org/officeDocument/2006/relationships/slideLayout" Target="../slideLayouts/slideLayout5.xml"/><Relationship Id="rId1" Type="http://schemas.openxmlformats.org/officeDocument/2006/relationships/tags" Target="../tags/tag9.xml"/><Relationship Id="rId6" Type="http://schemas.openxmlformats.org/officeDocument/2006/relationships/hyperlink" Target="https://www.gov.uk/government/news/geospatial-commission-making-geospatial-data-more-accessible" TargetMode="External"/><Relationship Id="rId5" Type="http://schemas.openxmlformats.org/officeDocument/2006/relationships/hyperlink" Target="https://www.nationalarchives.gov.uk/information-management/re-using-public-sector-information/uk-government-licensing-framework/" TargetMode="External"/><Relationship Id="rId4" Type="http://schemas.openxmlformats.org/officeDocument/2006/relationships/hyperlink" Target="https://www.ukri.org/wp-content/uploads/2016/02/NERC-220322-Policy-LicensingAndChargingForInformation.pdf"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bgs.ac.uk/bgs-intellectual-property-rights/" TargetMode="External"/><Relationship Id="rId3" Type="http://schemas.openxmlformats.org/officeDocument/2006/relationships/notesSlide" Target="../notesSlides/notesSlide8.xml"/><Relationship Id="rId7" Type="http://schemas.openxmlformats.org/officeDocument/2006/relationships/hyperlink" Target="https://www.bgs.ac.uk/information-hub/licensing/" TargetMode="External"/><Relationship Id="rId2" Type="http://schemas.openxmlformats.org/officeDocument/2006/relationships/slideLayout" Target="../slideLayouts/slideLayout5.xml"/><Relationship Id="rId1" Type="http://schemas.openxmlformats.org/officeDocument/2006/relationships/tags" Target="../tags/tag10.xml"/><Relationship Id="rId6" Type="http://schemas.openxmlformats.org/officeDocument/2006/relationships/hyperlink" Target="https://www.bgs.ac.uk/geological-data/opengeoscience/" TargetMode="External"/><Relationship Id="rId5" Type="http://schemas.openxmlformats.org/officeDocument/2006/relationships/hyperlink" Target="https://www.bgs.ac.uk/" TargetMode="External"/><Relationship Id="rId10" Type="http://schemas.openxmlformats.org/officeDocument/2006/relationships/hyperlink" Target="https://www.bodc.ac.uk/resources/help_and_hints/using_this_web_site/copyright/" TargetMode="External"/><Relationship Id="rId4" Type="http://schemas.openxmlformats.org/officeDocument/2006/relationships/hyperlink" Target="https://www.bgs.ac.uk/geological-data/national-geoscience-data-centre/" TargetMode="External"/><Relationship Id="rId9" Type="http://schemas.openxmlformats.org/officeDocument/2006/relationships/hyperlink" Target="https://www.bodc.ac.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22ED0-0D87-E441-8777-18B73753CB05}"/>
              </a:ext>
            </a:extLst>
          </p:cNvPr>
          <p:cNvSpPr>
            <a:spLocks noGrp="1"/>
          </p:cNvSpPr>
          <p:nvPr>
            <p:ph type="title"/>
          </p:nvPr>
        </p:nvSpPr>
        <p:spPr>
          <a:xfrm>
            <a:off x="562604" y="1388921"/>
            <a:ext cx="7487887" cy="1093153"/>
          </a:xfrm>
        </p:spPr>
        <p:txBody>
          <a:bodyPr/>
          <a:lstStyle/>
          <a:p>
            <a:br>
              <a:rPr lang="en-GB" sz="2800" dirty="0"/>
            </a:br>
            <a:br>
              <a:rPr lang="en-GB" sz="2800" dirty="0"/>
            </a:br>
            <a:r>
              <a:rPr lang="en-GB" sz="2800" dirty="0">
                <a:effectLst/>
                <a:latin typeface="Calibri" panose="020F0502020204030204" pitchFamily="34" charset="0"/>
                <a:ea typeface="Calibri" panose="020F0502020204030204" pitchFamily="34" charset="0"/>
                <a:cs typeface="Times New Roman" panose="02020603050405020304" pitchFamily="18" charset="0"/>
              </a:rPr>
              <a:t>“Information Governance: making it </a:t>
            </a:r>
            <a:r>
              <a:rPr lang="en-GB" sz="2800" u="sng" dirty="0">
                <a:effectLst/>
                <a:latin typeface="Calibri" panose="020F0502020204030204" pitchFamily="34" charset="0"/>
                <a:ea typeface="Calibri" panose="020F0502020204030204" pitchFamily="34" charset="0"/>
                <a:cs typeface="Times New Roman" panose="02020603050405020304" pitchFamily="18" charset="0"/>
              </a:rPr>
              <a:t>work</a:t>
            </a:r>
            <a:r>
              <a:rPr lang="en-GB" sz="2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800" dirty="0"/>
          </a:p>
        </p:txBody>
      </p:sp>
      <p:sp>
        <p:nvSpPr>
          <p:cNvPr id="3" name="Text Placeholder 2">
            <a:extLst>
              <a:ext uri="{FF2B5EF4-FFF2-40B4-BE49-F238E27FC236}">
                <a16:creationId xmlns:a16="http://schemas.microsoft.com/office/drawing/2014/main" id="{087C8F09-7CC8-1E4C-B336-84491867732E}"/>
              </a:ext>
            </a:extLst>
          </p:cNvPr>
          <p:cNvSpPr>
            <a:spLocks noGrp="1"/>
          </p:cNvSpPr>
          <p:nvPr>
            <p:ph type="body" sz="quarter" idx="12"/>
          </p:nvPr>
        </p:nvSpPr>
        <p:spPr>
          <a:xfrm>
            <a:off x="561975" y="2565427"/>
            <a:ext cx="4010025" cy="906303"/>
          </a:xfrm>
        </p:spPr>
        <p:txBody>
          <a:bodyPr/>
          <a:lstStyle/>
          <a:p>
            <a:endParaRPr lang="en-US" sz="1400" dirty="0"/>
          </a:p>
          <a:p>
            <a:r>
              <a:rPr lang="en-GB" sz="2000" b="1" dirty="0"/>
              <a:t>NERC Digital Gathering, DG23  </a:t>
            </a:r>
          </a:p>
          <a:p>
            <a:endParaRPr lang="en-US" sz="1400" dirty="0"/>
          </a:p>
        </p:txBody>
      </p:sp>
      <p:sp>
        <p:nvSpPr>
          <p:cNvPr id="4" name="Text Placeholder 3">
            <a:extLst>
              <a:ext uri="{FF2B5EF4-FFF2-40B4-BE49-F238E27FC236}">
                <a16:creationId xmlns:a16="http://schemas.microsoft.com/office/drawing/2014/main" id="{E3AD0312-8009-7942-B53C-7062384944D6}"/>
              </a:ext>
            </a:extLst>
          </p:cNvPr>
          <p:cNvSpPr>
            <a:spLocks noGrp="1"/>
          </p:cNvSpPr>
          <p:nvPr>
            <p:ph type="body" sz="quarter" idx="15"/>
          </p:nvPr>
        </p:nvSpPr>
        <p:spPr>
          <a:xfrm>
            <a:off x="561974" y="3940277"/>
            <a:ext cx="4339964" cy="445585"/>
          </a:xfrm>
        </p:spPr>
        <p:txBody>
          <a:bodyPr/>
          <a:lstStyle/>
          <a:p>
            <a:r>
              <a:rPr lang="en-US" sz="1400" dirty="0"/>
              <a:t>July 2023, British Antarctic Survey, Cambridge/hybrid</a:t>
            </a:r>
          </a:p>
          <a:p>
            <a:r>
              <a:rPr lang="en-US" sz="1400" dirty="0"/>
              <a:t>Professor Abbe  E. L. Brown, Senior NERC CDE Expert</a:t>
            </a:r>
          </a:p>
        </p:txBody>
      </p:sp>
    </p:spTree>
    <p:custDataLst>
      <p:tags r:id="rId1"/>
    </p:custDataLst>
    <p:extLst>
      <p:ext uri="{BB962C8B-B14F-4D97-AF65-F5344CB8AC3E}">
        <p14:creationId xmlns:p14="http://schemas.microsoft.com/office/powerpoint/2010/main" val="1279100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8EA9B-F152-6145-8D73-C477B9298CEF}"/>
              </a:ext>
            </a:extLst>
          </p:cNvPr>
          <p:cNvSpPr>
            <a:spLocks noGrp="1"/>
          </p:cNvSpPr>
          <p:nvPr>
            <p:ph type="title"/>
          </p:nvPr>
        </p:nvSpPr>
        <p:spPr/>
        <p:txBody>
          <a:bodyPr>
            <a:normAutofit/>
          </a:bodyPr>
          <a:lstStyle/>
          <a:p>
            <a:r>
              <a:rPr lang="en-US" sz="2400" dirty="0"/>
              <a:t>Some starting checklists - 4</a:t>
            </a:r>
          </a:p>
        </p:txBody>
      </p:sp>
      <p:sp>
        <p:nvSpPr>
          <p:cNvPr id="3" name="Text Placeholder 2">
            <a:extLst>
              <a:ext uri="{FF2B5EF4-FFF2-40B4-BE49-F238E27FC236}">
                <a16:creationId xmlns:a16="http://schemas.microsoft.com/office/drawing/2014/main" id="{A9DC111A-3820-8840-8127-57E56F381FF6}"/>
              </a:ext>
            </a:extLst>
          </p:cNvPr>
          <p:cNvSpPr>
            <a:spLocks noGrp="1"/>
          </p:cNvSpPr>
          <p:nvPr>
            <p:ph type="body" sz="quarter" idx="10"/>
          </p:nvPr>
        </p:nvSpPr>
        <p:spPr>
          <a:xfrm>
            <a:off x="628647" y="904973"/>
            <a:ext cx="8411657" cy="3709503"/>
          </a:xfrm>
        </p:spPr>
        <p:txBody>
          <a:bodyPr/>
          <a:lstStyle/>
          <a:p>
            <a:pPr marL="342900" indent="-285750">
              <a:buFont typeface="Arial" panose="020B0604020202020204" pitchFamily="34" charset="0"/>
              <a:buChar char="•"/>
            </a:pPr>
            <a:r>
              <a:rPr lang="en-GB" dirty="0">
                <a:solidFill>
                  <a:srgbClr val="222222"/>
                </a:solidFill>
                <a:ea typeface="Calibri" panose="020F0502020204030204" pitchFamily="34" charset="0"/>
                <a:cs typeface="Times New Roman" panose="02020603050405020304" pitchFamily="18" charset="0"/>
              </a:rPr>
              <a:t>C</a:t>
            </a:r>
            <a:r>
              <a:rPr lang="en-GB" sz="1800" dirty="0">
                <a:solidFill>
                  <a:srgbClr val="222222"/>
                </a:solidFill>
                <a:effectLst/>
                <a:ea typeface="Calibri" panose="020F0502020204030204" pitchFamily="34" charset="0"/>
                <a:cs typeface="Times New Roman" panose="02020603050405020304" pitchFamily="18" charset="0"/>
              </a:rPr>
              <a:t>entre for Environmental </a:t>
            </a:r>
            <a:r>
              <a:rPr lang="en-GB" dirty="0">
                <a:solidFill>
                  <a:srgbClr val="222222"/>
                </a:solidFill>
                <a:ea typeface="Calibri" panose="020F0502020204030204" pitchFamily="34" charset="0"/>
                <a:cs typeface="Times New Roman" panose="02020603050405020304" pitchFamily="18" charset="0"/>
              </a:rPr>
              <a:t>D</a:t>
            </a:r>
            <a:r>
              <a:rPr lang="en-GB" sz="1800" dirty="0">
                <a:solidFill>
                  <a:srgbClr val="222222"/>
                </a:solidFill>
                <a:effectLst/>
                <a:ea typeface="Calibri" panose="020F0502020204030204" pitchFamily="34" charset="0"/>
                <a:cs typeface="Times New Roman" panose="02020603050405020304" pitchFamily="18" charset="0"/>
              </a:rPr>
              <a:t>ata </a:t>
            </a:r>
            <a:r>
              <a:rPr lang="en-GB" dirty="0">
                <a:solidFill>
                  <a:srgbClr val="222222"/>
                </a:solidFill>
                <a:ea typeface="Calibri" panose="020F0502020204030204" pitchFamily="34" charset="0"/>
                <a:cs typeface="Times New Roman" panose="02020603050405020304" pitchFamily="18" charset="0"/>
              </a:rPr>
              <a:t>A</a:t>
            </a:r>
            <a:r>
              <a:rPr lang="en-GB" sz="1800" dirty="0">
                <a:solidFill>
                  <a:srgbClr val="222222"/>
                </a:solidFill>
                <a:effectLst/>
                <a:ea typeface="Calibri" panose="020F0502020204030204" pitchFamily="34" charset="0"/>
                <a:cs typeface="Times New Roman" panose="02020603050405020304" pitchFamily="18" charset="0"/>
              </a:rPr>
              <a:t>nalysis </a:t>
            </a:r>
            <a:r>
              <a:rPr lang="en-GB" sz="1800" u="sng" dirty="0">
                <a:solidFill>
                  <a:srgbClr val="0000FF"/>
                </a:solidFill>
                <a:effectLst/>
                <a:ea typeface="Calibri" panose="020F0502020204030204" pitchFamily="34" charset="0"/>
                <a:cs typeface="Times New Roman" panose="02020603050405020304" pitchFamily="18" charset="0"/>
                <a:hlinkClick r:id="rId4"/>
              </a:rPr>
              <a:t>https://www.ceda.ac.uk/</a:t>
            </a:r>
            <a:r>
              <a:rPr lang="en-GB" sz="1800" dirty="0">
                <a:solidFill>
                  <a:srgbClr val="222222"/>
                </a:solidFill>
                <a:effectLst/>
                <a:ea typeface="Calibri" panose="020F0502020204030204" pitchFamily="34" charset="0"/>
                <a:cs typeface="Times New Roman" panose="02020603050405020304" pitchFamily="18" charset="0"/>
              </a:rPr>
              <a:t> </a:t>
            </a:r>
            <a:endParaRPr lang="en-GB" u="sng" dirty="0">
              <a:solidFill>
                <a:srgbClr val="0000FF"/>
              </a:solidFill>
              <a:ea typeface="Calibri" panose="020F0502020204030204" pitchFamily="34" charset="0"/>
              <a:cs typeface="Times New Roman" panose="02020603050405020304" pitchFamily="18" charset="0"/>
            </a:endParaRPr>
          </a:p>
          <a:p>
            <a:pPr marL="342900" indent="-285750">
              <a:buFont typeface="Arial" panose="020B0604020202020204" pitchFamily="34" charset="0"/>
              <a:buChar char="•"/>
            </a:pPr>
            <a:r>
              <a:rPr lang="en-GB" sz="1800" dirty="0">
                <a:effectLst/>
                <a:ea typeface="Calibri" panose="020F0502020204030204" pitchFamily="34" charset="0"/>
                <a:cs typeface="Times New Roman" panose="02020603050405020304" pitchFamily="18" charset="0"/>
              </a:rPr>
              <a:t>JASMIN policies </a:t>
            </a:r>
            <a:r>
              <a:rPr lang="en-GB" sz="1800" u="sng" dirty="0">
                <a:solidFill>
                  <a:srgbClr val="0000FF"/>
                </a:solidFill>
                <a:effectLst/>
                <a:ea typeface="Calibri" panose="020F0502020204030204" pitchFamily="34" charset="0"/>
                <a:cs typeface="Times New Roman" panose="02020603050405020304" pitchFamily="18" charset="0"/>
                <a:hlinkClick r:id="rId5"/>
              </a:rPr>
              <a:t>https://accounts.jasmin.ac.uk/account/conditions/</a:t>
            </a:r>
            <a:endParaRPr lang="en-GB" u="sng" dirty="0">
              <a:solidFill>
                <a:srgbClr val="0000FF"/>
              </a:solidFill>
              <a:ea typeface="Calibri" panose="020F0502020204030204" pitchFamily="34" charset="0"/>
              <a:cs typeface="Times New Roman" panose="02020603050405020304" pitchFamily="18" charset="0"/>
            </a:endParaRPr>
          </a:p>
          <a:p>
            <a:pPr marL="342900" indent="-285750">
              <a:buFont typeface="Arial" panose="020B0604020202020204" pitchFamily="34" charset="0"/>
              <a:buChar char="•"/>
            </a:pPr>
            <a:r>
              <a:rPr lang="en-GB" sz="1800" u="sng" dirty="0">
                <a:solidFill>
                  <a:srgbClr val="0000FF"/>
                </a:solidFill>
                <a:effectLst/>
                <a:ea typeface="Calibri" panose="020F0502020204030204" pitchFamily="34" charset="0"/>
                <a:cs typeface="Times New Roman" panose="02020603050405020304" pitchFamily="18" charset="0"/>
                <a:hlinkClick r:id="rId6"/>
              </a:rPr>
              <a:t>https://eidc.ac.uk/deposit</a:t>
            </a:r>
            <a:endParaRPr lang="en-GB" u="sng" dirty="0">
              <a:solidFill>
                <a:srgbClr val="0000FF"/>
              </a:solidFill>
              <a:ea typeface="Calibri" panose="020F0502020204030204" pitchFamily="34" charset="0"/>
              <a:cs typeface="Times New Roman" panose="02020603050405020304" pitchFamily="18" charset="0"/>
            </a:endParaRPr>
          </a:p>
          <a:p>
            <a:pPr marL="342900" indent="-285750">
              <a:buFont typeface="Arial" panose="020B0604020202020204" pitchFamily="34" charset="0"/>
              <a:buChar char="•"/>
            </a:pPr>
            <a:r>
              <a:rPr lang="en-GB" sz="1800" u="sng" dirty="0">
                <a:solidFill>
                  <a:srgbClr val="0000FF"/>
                </a:solidFill>
                <a:effectLst/>
                <a:ea typeface="Times New Roman" panose="02020603050405020304" pitchFamily="18" charset="0"/>
                <a:cs typeface="Times New Roman" panose="02020603050405020304" pitchFamily="18" charset="0"/>
                <a:hlinkClick r:id="rId7"/>
              </a:rPr>
              <a:t>https://eidc.ac.uk/policies/acquisition</a:t>
            </a:r>
            <a:endParaRPr lang="en-GB" u="sng" dirty="0">
              <a:solidFill>
                <a:srgbClr val="0000FF"/>
              </a:solidFill>
              <a:ea typeface="Times New Roman" panose="02020603050405020304" pitchFamily="18" charset="0"/>
              <a:cs typeface="Times New Roman" panose="02020603050405020304" pitchFamily="18" charset="0"/>
            </a:endParaRPr>
          </a:p>
          <a:p>
            <a:pPr marL="342900" indent="-285750">
              <a:buFont typeface="Arial" panose="020B0604020202020204" pitchFamily="34" charset="0"/>
              <a:buChar char="•"/>
            </a:pPr>
            <a:r>
              <a:rPr lang="en-GB" sz="1800" kern="0" dirty="0">
                <a:solidFill>
                  <a:srgbClr val="000000"/>
                </a:solidFill>
                <a:effectLst/>
                <a:ea typeface="Times New Roman" panose="02020603050405020304" pitchFamily="18" charset="0"/>
              </a:rPr>
              <a:t>British Antarctic Survey UK Polar Data Centre </a:t>
            </a:r>
            <a:r>
              <a:rPr lang="en-GB" u="sng" kern="0" dirty="0">
                <a:solidFill>
                  <a:srgbClr val="0000FF"/>
                </a:solidFill>
                <a:ea typeface="Times New Roman" panose="02020603050405020304" pitchFamily="18" charset="0"/>
                <a:cs typeface="Times New Roman" panose="02020603050405020304" pitchFamily="18" charset="0"/>
                <a:hlinkClick r:id="rId8"/>
              </a:rPr>
              <a:t>https://www.bas.ac.uk/data/uk-pdc/</a:t>
            </a:r>
            <a:endParaRPr lang="en-GB" u="sng" kern="0" dirty="0">
              <a:solidFill>
                <a:srgbClr val="000000"/>
              </a:solidFill>
              <a:ea typeface="Times New Roman" panose="02020603050405020304" pitchFamily="18" charset="0"/>
              <a:cs typeface="Times New Roman" panose="02020603050405020304" pitchFamily="18" charset="0"/>
            </a:endParaRPr>
          </a:p>
          <a:p>
            <a:pPr marL="342900" indent="-285750">
              <a:buFont typeface="Arial" panose="020B0604020202020204" pitchFamily="34" charset="0"/>
              <a:buChar char="•"/>
            </a:pPr>
            <a:r>
              <a:rPr lang="en-GB" sz="1800" u="sng" dirty="0">
                <a:solidFill>
                  <a:srgbClr val="0000FF"/>
                </a:solidFill>
                <a:effectLst/>
                <a:ea typeface="Calibri" panose="020F0502020204030204" pitchFamily="34" charset="0"/>
                <a:cs typeface="Times New Roman" panose="02020603050405020304" pitchFamily="18" charset="0"/>
                <a:hlinkClick r:id="rId9"/>
              </a:rPr>
              <a:t>https://www.bas.ac.uk/data/uk-pdc/metadata-guidance/</a:t>
            </a:r>
            <a:endParaRPr lang="en-GB" u="sng" kern="0" dirty="0">
              <a:solidFill>
                <a:srgbClr val="0000FF"/>
              </a:solidFill>
              <a:ea typeface="Calibri" panose="020F0502020204030204" pitchFamily="34" charset="0"/>
              <a:cs typeface="Times New Roman" panose="02020603050405020304" pitchFamily="18" charset="0"/>
            </a:endParaRPr>
          </a:p>
          <a:p>
            <a:pPr marL="342900" indent="-285750">
              <a:buFont typeface="Arial" panose="020B0604020202020204" pitchFamily="34" charset="0"/>
              <a:buChar char="•"/>
            </a:pPr>
            <a:r>
              <a:rPr lang="en-GB" sz="1800" dirty="0">
                <a:solidFill>
                  <a:srgbClr val="505050"/>
                </a:solidFill>
                <a:effectLst/>
                <a:ea typeface="Calibri" panose="020F0502020204030204" pitchFamily="34" charset="0"/>
                <a:cs typeface="Times New Roman" panose="02020603050405020304" pitchFamily="18" charset="0"/>
                <a:hlinkClick r:id="rId10"/>
              </a:rPr>
              <a:t>https://www.bas.ac.uk/data/uk-pdc/data-citation-and-publishing</a:t>
            </a:r>
            <a:endParaRPr lang="en-GB" dirty="0">
              <a:solidFill>
                <a:srgbClr val="505050"/>
              </a:solidFill>
              <a:ea typeface="Calibri" panose="020F0502020204030204" pitchFamily="34" charset="0"/>
              <a:cs typeface="Times New Roman" panose="02020603050405020304" pitchFamily="18" charset="0"/>
            </a:endParaRPr>
          </a:p>
          <a:p>
            <a:pPr marL="342900" indent="-285750">
              <a:buFont typeface="Arial" panose="020B0604020202020204" pitchFamily="34" charset="0"/>
              <a:buChar char="•"/>
            </a:pPr>
            <a:r>
              <a:rPr lang="en-GB" sz="1800" dirty="0">
                <a:ea typeface="ヒラギノ角ゴ Pro W3" pitchFamily="-106" charset="-128"/>
                <a:cs typeface="Arial" charset="0"/>
                <a:hlinkClick r:id="rId11"/>
              </a:rPr>
              <a:t>https://www.ordnancesurvey.co.uk/customers/public-sector/public-sector-geospatial-agreement</a:t>
            </a:r>
            <a:endParaRPr lang="en-GB" sz="1800" dirty="0">
              <a:ea typeface="ヒラギノ角ゴ Pro W3" pitchFamily="-106" charset="-128"/>
              <a:cs typeface="Arial" charset="0"/>
            </a:endParaRPr>
          </a:p>
          <a:p>
            <a:pPr marL="285750" indent="-285750">
              <a:buFont typeface="Arial" panose="020B0604020202020204" pitchFamily="34" charset="0"/>
              <a:buChar char="•"/>
            </a:pPr>
            <a:endParaRPr lang="en-GB" dirty="0">
              <a:ea typeface="ヒラギノ角ゴ Pro W3" pitchFamily="-106" charset="-128"/>
              <a:cs typeface="Arial" charset="0"/>
            </a:endParaRPr>
          </a:p>
        </p:txBody>
      </p:sp>
      <p:sp>
        <p:nvSpPr>
          <p:cNvPr id="4" name="Text Placeholder 3">
            <a:extLst>
              <a:ext uri="{FF2B5EF4-FFF2-40B4-BE49-F238E27FC236}">
                <a16:creationId xmlns:a16="http://schemas.microsoft.com/office/drawing/2014/main" id="{AB955363-E0BB-974E-A6D7-0938B600DA8A}"/>
              </a:ext>
            </a:extLst>
          </p:cNvPr>
          <p:cNvSpPr>
            <a:spLocks noGrp="1"/>
          </p:cNvSpPr>
          <p:nvPr>
            <p:ph type="body" sz="quarter" idx="11"/>
          </p:nvPr>
        </p:nvSpPr>
        <p:spPr>
          <a:xfrm flipV="1">
            <a:off x="628650" y="736270"/>
            <a:ext cx="7732924" cy="168703"/>
          </a:xfrm>
        </p:spPr>
        <p:txBody>
          <a:bodyPr/>
          <a:lstStyle/>
          <a:p>
            <a:endParaRPr lang="en-US" dirty="0"/>
          </a:p>
        </p:txBody>
      </p:sp>
    </p:spTree>
    <p:custDataLst>
      <p:tags r:id="rId1"/>
    </p:custDataLst>
    <p:extLst>
      <p:ext uri="{BB962C8B-B14F-4D97-AF65-F5344CB8AC3E}">
        <p14:creationId xmlns:p14="http://schemas.microsoft.com/office/powerpoint/2010/main" val="74894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8EA9B-F152-6145-8D73-C477B9298CEF}"/>
              </a:ext>
            </a:extLst>
          </p:cNvPr>
          <p:cNvSpPr>
            <a:spLocks noGrp="1"/>
          </p:cNvSpPr>
          <p:nvPr>
            <p:ph type="title"/>
          </p:nvPr>
        </p:nvSpPr>
        <p:spPr/>
        <p:txBody>
          <a:bodyPr>
            <a:normAutofit/>
          </a:bodyPr>
          <a:lstStyle/>
          <a:p>
            <a:r>
              <a:rPr lang="en-US" sz="2400" dirty="0"/>
              <a:t>Some starting checklists - 5</a:t>
            </a:r>
          </a:p>
        </p:txBody>
      </p:sp>
      <p:sp>
        <p:nvSpPr>
          <p:cNvPr id="3" name="Text Placeholder 2">
            <a:extLst>
              <a:ext uri="{FF2B5EF4-FFF2-40B4-BE49-F238E27FC236}">
                <a16:creationId xmlns:a16="http://schemas.microsoft.com/office/drawing/2014/main" id="{A9DC111A-3820-8840-8127-57E56F381FF6}"/>
              </a:ext>
            </a:extLst>
          </p:cNvPr>
          <p:cNvSpPr>
            <a:spLocks noGrp="1"/>
          </p:cNvSpPr>
          <p:nvPr>
            <p:ph type="body" sz="quarter" idx="10"/>
          </p:nvPr>
        </p:nvSpPr>
        <p:spPr>
          <a:xfrm>
            <a:off x="628647" y="1033153"/>
            <a:ext cx="8411657" cy="3581323"/>
          </a:xfrm>
        </p:spPr>
        <p:txBody>
          <a:bodyPr/>
          <a:lstStyle/>
          <a:p>
            <a:pPr marL="228600" indent="-171450">
              <a:buFont typeface="Arial" panose="020B0604020202020204" pitchFamily="34" charset="0"/>
              <a:buChar char="•"/>
            </a:pPr>
            <a:r>
              <a:rPr lang="en-GB" sz="2000" u="sng" dirty="0">
                <a:solidFill>
                  <a:srgbClr val="0000FF"/>
                </a:solidFill>
                <a:effectLst/>
                <a:ea typeface="Calibri" panose="020F0502020204030204" pitchFamily="34" charset="0"/>
                <a:cs typeface="Times New Roman" panose="02020603050405020304" pitchFamily="18" charset="0"/>
                <a:hlinkClick r:id="rId4"/>
              </a:rPr>
              <a:t>Updating the Open Definition to meet the challenges of today – Open Knowledge Foundation blog (okfn.org)</a:t>
            </a:r>
            <a:endParaRPr lang="en-GB" sz="2000" dirty="0"/>
          </a:p>
          <a:p>
            <a:pPr marL="228600" indent="-171450">
              <a:buFont typeface="Arial" panose="020B0604020202020204" pitchFamily="34" charset="0"/>
              <a:buChar char="•"/>
            </a:pPr>
            <a:r>
              <a:rPr lang="en-GB" sz="2000" dirty="0">
                <a:ea typeface="ヒラギノ角ゴ Pro W3" pitchFamily="-106" charset="-128"/>
                <a:cs typeface="Arial" charset="0"/>
              </a:rPr>
              <a:t>Public sector (Scotland) end user licence </a:t>
            </a:r>
            <a:r>
              <a:rPr lang="en-GB" sz="2000" dirty="0">
                <a:ea typeface="ヒラギノ角ゴ Pro W3" pitchFamily="-106" charset="-128"/>
                <a:cs typeface="Arial" charset="0"/>
                <a:hlinkClick r:id="rId5"/>
              </a:rPr>
              <a:t>https://www.hutton.ac.uk/sites/default/files/files/Ordnance%20Survey%20Public%20Sector%20(Scotland)%20End%20User%20License(2).pdf</a:t>
            </a:r>
            <a:endParaRPr lang="en-GB" sz="2000" dirty="0">
              <a:ea typeface="ヒラギノ角ゴ Pro W3" pitchFamily="-106" charset="-128"/>
              <a:cs typeface="Arial" charset="0"/>
            </a:endParaRPr>
          </a:p>
          <a:p>
            <a:pPr marL="228600" indent="-171450">
              <a:buFont typeface="Arial" panose="020B0604020202020204" pitchFamily="34" charset="0"/>
              <a:buChar char="•"/>
            </a:pPr>
            <a:r>
              <a:rPr lang="en-GB" sz="2000" dirty="0">
                <a:ea typeface="ヒラギノ角ゴ Pro W3" pitchFamily="-106" charset="-128"/>
                <a:cs typeface="Arial" charset="0"/>
                <a:hlinkClick r:id="rId6"/>
              </a:rPr>
              <a:t>https://hub.jncc.gov.uk/assets/d6381e39-baa4-4f12-93d7-fa16dd3600b8.pdf</a:t>
            </a:r>
            <a:endParaRPr lang="en-GB" sz="2000" dirty="0">
              <a:ea typeface="ヒラギノ角ゴ Pro W3" pitchFamily="-106" charset="-128"/>
              <a:cs typeface="Arial" charset="0"/>
            </a:endParaRPr>
          </a:p>
          <a:p>
            <a:pPr marL="228600" indent="-171450">
              <a:buFont typeface="Arial" panose="020B0604020202020204" pitchFamily="34" charset="0"/>
              <a:buChar char="•"/>
            </a:pPr>
            <a:r>
              <a:rPr lang="en-GB" sz="2000" dirty="0">
                <a:hlinkClick r:id="rId7"/>
              </a:rPr>
              <a:t>When we share, everyone wins - Creative Commons</a:t>
            </a:r>
            <a:endParaRPr lang="en-GB" sz="2000" dirty="0"/>
          </a:p>
          <a:p>
            <a:pPr marL="228600" indent="-171450">
              <a:buFont typeface="Arial" panose="020B0604020202020204" pitchFamily="34" charset="0"/>
              <a:buChar char="•"/>
            </a:pPr>
            <a:r>
              <a:rPr lang="en-GB" sz="2000" u="sng" kern="100" dirty="0">
                <a:solidFill>
                  <a:srgbClr val="0000FF"/>
                </a:solidFill>
                <a:effectLst/>
                <a:ea typeface="Calibri" panose="020F0502020204030204" pitchFamily="34" charset="0"/>
                <a:cs typeface="Times New Roman" panose="02020603050405020304" pitchFamily="18" charset="0"/>
                <a:hlinkClick r:id="rId8"/>
              </a:rPr>
              <a:t>https://public.wmo.int/en/our-mandate/what-we-do/observations/Unified-WMO-Data-Policy-Resolution</a:t>
            </a:r>
            <a:r>
              <a:rPr lang="en-GB" sz="2000" kern="100" dirty="0">
                <a:solidFill>
                  <a:srgbClr val="444444"/>
                </a:solidFill>
                <a:effectLst/>
                <a:ea typeface="Calibri" panose="020F0502020204030204" pitchFamily="34" charset="0"/>
                <a:cs typeface="Times New Roman" panose="02020603050405020304" pitchFamily="18" charset="0"/>
              </a:rPr>
              <a:t>  </a:t>
            </a:r>
            <a:r>
              <a:rPr lang="en-GB" sz="2000" u="sng" kern="100" dirty="0">
                <a:solidFill>
                  <a:srgbClr val="0000FF"/>
                </a:solidFill>
                <a:effectLst/>
                <a:ea typeface="Calibri" panose="020F0502020204030204" pitchFamily="34" charset="0"/>
                <a:cs typeface="Times New Roman" panose="02020603050405020304" pitchFamily="18" charset="0"/>
                <a:hlinkClick r:id="rId9"/>
              </a:rPr>
              <a:t>https://library.wmo.int/doc_num.php?explnum_id=11256</a:t>
            </a:r>
            <a:r>
              <a:rPr lang="en-GB" sz="2000" u="sng" kern="100" dirty="0">
                <a:solidFill>
                  <a:srgbClr val="444444"/>
                </a:solidFill>
                <a:ea typeface="Calibri" panose="020F0502020204030204" pitchFamily="34" charset="0"/>
                <a:cs typeface="Times New Roman" panose="02020603050405020304" pitchFamily="18" charset="0"/>
              </a:rPr>
              <a:t> </a:t>
            </a:r>
            <a:r>
              <a:rPr lang="en-GB" sz="2000" kern="100" dirty="0">
                <a:solidFill>
                  <a:srgbClr val="444444"/>
                </a:solidFill>
                <a:effectLst/>
                <a:ea typeface="Calibri" panose="020F0502020204030204" pitchFamily="34" charset="0"/>
                <a:cs typeface="Times New Roman" panose="02020603050405020304" pitchFamily="18" charset="0"/>
              </a:rPr>
              <a:t>https://library.wmo.int/doc_num.php?explnum_id=11001#page=139</a:t>
            </a:r>
            <a:endParaRPr lang="en-GB" sz="2000" kern="100" dirty="0">
              <a:effectLst/>
              <a:ea typeface="Calibri" panose="020F0502020204030204" pitchFamily="34" charset="0"/>
              <a:cs typeface="Times New Roman" panose="02020603050405020304" pitchFamily="18" charset="0"/>
            </a:endParaRPr>
          </a:p>
          <a:p>
            <a:pPr marL="228600" indent="-171450">
              <a:buFont typeface="Arial" panose="020B0604020202020204" pitchFamily="34" charset="0"/>
              <a:buChar char="•"/>
            </a:pPr>
            <a:endParaRPr lang="en-GB" sz="2000" dirty="0">
              <a:ea typeface="ヒラギノ角ゴ Pro W3" pitchFamily="-106" charset="-128"/>
              <a:cs typeface="Arial" charset="0"/>
            </a:endParaRPr>
          </a:p>
          <a:p>
            <a:pPr marL="400050" indent="-342900">
              <a:buFont typeface="Arial" panose="020B0604020202020204" pitchFamily="34" charset="0"/>
              <a:buChar char="•"/>
            </a:pPr>
            <a:endParaRPr lang="en-GB" sz="1200" u="sng" dirty="0">
              <a:solidFill>
                <a:srgbClr val="0000FF"/>
              </a:solidFill>
              <a:latin typeface="Calibri" panose="020F0502020204030204" pitchFamily="34" charset="0"/>
              <a:ea typeface="Times New Roman" panose="02020603050405020304" pitchFamily="18" charset="0"/>
              <a:cs typeface="Times New Roman" panose="02020603050405020304" pitchFamily="18" charset="0"/>
            </a:endParaRPr>
          </a:p>
          <a:p>
            <a:pPr marL="400050" indent="-342900">
              <a:buFont typeface="Arial" panose="020B0604020202020204" pitchFamily="34" charset="0"/>
              <a:buChar char="•"/>
            </a:pPr>
            <a:endParaRPr lang="en-GB" sz="1200" dirty="0">
              <a:ea typeface="ヒラギノ角ゴ Pro W3" pitchFamily="-106" charset="-128"/>
              <a:cs typeface="Arial" charset="0"/>
            </a:endParaRPr>
          </a:p>
        </p:txBody>
      </p:sp>
      <p:sp>
        <p:nvSpPr>
          <p:cNvPr id="4" name="Text Placeholder 3">
            <a:extLst>
              <a:ext uri="{FF2B5EF4-FFF2-40B4-BE49-F238E27FC236}">
                <a16:creationId xmlns:a16="http://schemas.microsoft.com/office/drawing/2014/main" id="{AB955363-E0BB-974E-A6D7-0938B600DA8A}"/>
              </a:ext>
            </a:extLst>
          </p:cNvPr>
          <p:cNvSpPr>
            <a:spLocks noGrp="1"/>
          </p:cNvSpPr>
          <p:nvPr>
            <p:ph type="body" sz="quarter" idx="11"/>
          </p:nvPr>
        </p:nvSpPr>
        <p:spPr>
          <a:xfrm>
            <a:off x="628650" y="904973"/>
            <a:ext cx="7732924" cy="365687"/>
          </a:xfrm>
        </p:spPr>
        <p:txBody>
          <a:bodyPr/>
          <a:lstStyle/>
          <a:p>
            <a:endParaRPr lang="en-US" dirty="0"/>
          </a:p>
        </p:txBody>
      </p:sp>
    </p:spTree>
    <p:custDataLst>
      <p:tags r:id="rId1"/>
    </p:custDataLst>
    <p:extLst>
      <p:ext uri="{BB962C8B-B14F-4D97-AF65-F5344CB8AC3E}">
        <p14:creationId xmlns:p14="http://schemas.microsoft.com/office/powerpoint/2010/main" val="1908444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8EA9B-F152-6145-8D73-C477B9298CEF}"/>
              </a:ext>
            </a:extLst>
          </p:cNvPr>
          <p:cNvSpPr>
            <a:spLocks noGrp="1"/>
          </p:cNvSpPr>
          <p:nvPr>
            <p:ph type="title"/>
          </p:nvPr>
        </p:nvSpPr>
        <p:spPr/>
        <p:txBody>
          <a:bodyPr>
            <a:normAutofit/>
          </a:bodyPr>
          <a:lstStyle/>
          <a:p>
            <a:r>
              <a:rPr lang="en-US" sz="2400" dirty="0"/>
              <a:t>A story</a:t>
            </a:r>
          </a:p>
        </p:txBody>
      </p:sp>
      <p:sp>
        <p:nvSpPr>
          <p:cNvPr id="3" name="Text Placeholder 2">
            <a:extLst>
              <a:ext uri="{FF2B5EF4-FFF2-40B4-BE49-F238E27FC236}">
                <a16:creationId xmlns:a16="http://schemas.microsoft.com/office/drawing/2014/main" id="{A9DC111A-3820-8840-8127-57E56F381FF6}"/>
              </a:ext>
            </a:extLst>
          </p:cNvPr>
          <p:cNvSpPr>
            <a:spLocks noGrp="1"/>
          </p:cNvSpPr>
          <p:nvPr>
            <p:ph type="body" sz="quarter" idx="10"/>
          </p:nvPr>
        </p:nvSpPr>
        <p:spPr>
          <a:xfrm>
            <a:off x="628649" y="724395"/>
            <a:ext cx="8175986" cy="3890081"/>
          </a:xfrm>
        </p:spPr>
        <p:txBody>
          <a:bodyPr/>
          <a:lstStyle/>
          <a:p>
            <a:pPr marL="342900" indent="-285750">
              <a:buFont typeface="Arial" panose="020B0604020202020204" pitchFamily="34" charset="0"/>
              <a:buChar char="•"/>
            </a:pPr>
            <a:r>
              <a:rPr lang="en-GB" dirty="0"/>
              <a:t>Researcher wishes to explore experiences in flooding of river Cam</a:t>
            </a:r>
          </a:p>
          <a:p>
            <a:pPr marL="342900" indent="-285750">
              <a:buFont typeface="Arial" panose="020B0604020202020204" pitchFamily="34" charset="0"/>
              <a:buChar char="•"/>
            </a:pPr>
            <a:r>
              <a:rPr lang="en-GB" dirty="0"/>
              <a:t>Use 4 databases: one a research council resource; one developed by  public body; one developed by a large multinational corporation; one organically developed and then bought by large multinational corporation</a:t>
            </a:r>
          </a:p>
          <a:p>
            <a:pPr marL="342900" indent="-285750">
              <a:buFont typeface="Arial" panose="020B0604020202020204" pitchFamily="34" charset="0"/>
              <a:buChar char="•"/>
            </a:pPr>
            <a:r>
              <a:rPr lang="en-GB" dirty="0"/>
              <a:t>No personal information </a:t>
            </a:r>
          </a:p>
          <a:p>
            <a:pPr marL="342900" indent="-285750">
              <a:buFont typeface="Arial" panose="020B0604020202020204" pitchFamily="34" charset="0"/>
              <a:buChar char="•"/>
            </a:pPr>
            <a:r>
              <a:rPr lang="en-GB" dirty="0"/>
              <a:t>Want to share the data to support their publication </a:t>
            </a:r>
          </a:p>
          <a:p>
            <a:pPr marL="342900" indent="-285750">
              <a:buFont typeface="Arial" panose="020B0604020202020204" pitchFamily="34" charset="0"/>
              <a:buChar char="•"/>
            </a:pPr>
            <a:r>
              <a:rPr lang="en-GB" dirty="0"/>
              <a:t>Wants to combine data from the 4 datasets and add new data for next generation approach, look more widely than own project</a:t>
            </a:r>
          </a:p>
          <a:p>
            <a:pPr marL="342900" indent="-285750">
              <a:buFont typeface="Arial" panose="020B0604020202020204" pitchFamily="34" charset="0"/>
              <a:buChar char="•"/>
            </a:pPr>
            <a:r>
              <a:rPr lang="en-GB" dirty="0"/>
              <a:t>Make publication immediately open access</a:t>
            </a:r>
          </a:p>
          <a:p>
            <a:pPr marL="342900" indent="-285750">
              <a:buFont typeface="Arial" panose="020B0604020202020204" pitchFamily="34" charset="0"/>
              <a:buChar char="•"/>
            </a:pPr>
            <a:r>
              <a:rPr lang="en-GB" dirty="0"/>
              <a:t>Pass new dataset on to partners, some for money and some not, to enable </a:t>
            </a:r>
          </a:p>
          <a:p>
            <a:pPr marL="1200150" lvl="1" indent="-457200"/>
            <a:r>
              <a:rPr lang="en-GB" sz="1800" dirty="0"/>
              <a:t>new spin out</a:t>
            </a:r>
          </a:p>
          <a:p>
            <a:pPr marL="1200150" lvl="1" indent="-457200"/>
            <a:r>
              <a:rPr lang="en-GB" sz="1800" dirty="0"/>
              <a:t>address imminent climate related emergency</a:t>
            </a:r>
          </a:p>
          <a:p>
            <a:pPr marL="57150"/>
            <a:r>
              <a:rPr lang="en-GB" dirty="0"/>
              <a:t> </a:t>
            </a:r>
          </a:p>
          <a:p>
            <a:endParaRPr lang="en-US" dirty="0"/>
          </a:p>
        </p:txBody>
      </p:sp>
      <p:sp>
        <p:nvSpPr>
          <p:cNvPr id="4" name="Text Placeholder 3">
            <a:extLst>
              <a:ext uri="{FF2B5EF4-FFF2-40B4-BE49-F238E27FC236}">
                <a16:creationId xmlns:a16="http://schemas.microsoft.com/office/drawing/2014/main" id="{AB955363-E0BB-974E-A6D7-0938B600DA8A}"/>
              </a:ext>
            </a:extLst>
          </p:cNvPr>
          <p:cNvSpPr>
            <a:spLocks noGrp="1"/>
          </p:cNvSpPr>
          <p:nvPr>
            <p:ph type="body" sz="quarter" idx="11"/>
          </p:nvPr>
        </p:nvSpPr>
        <p:spPr/>
        <p:txBody>
          <a:bodyPr/>
          <a:lstStyle/>
          <a:p>
            <a:endParaRPr lang="en-US" dirty="0"/>
          </a:p>
        </p:txBody>
      </p:sp>
    </p:spTree>
    <p:custDataLst>
      <p:tags r:id="rId1"/>
    </p:custDataLst>
    <p:extLst>
      <p:ext uri="{BB962C8B-B14F-4D97-AF65-F5344CB8AC3E}">
        <p14:creationId xmlns:p14="http://schemas.microsoft.com/office/powerpoint/2010/main" val="2605812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8EA9B-F152-6145-8D73-C477B9298CEF}"/>
              </a:ext>
            </a:extLst>
          </p:cNvPr>
          <p:cNvSpPr>
            <a:spLocks noGrp="1"/>
          </p:cNvSpPr>
          <p:nvPr>
            <p:ph type="title"/>
          </p:nvPr>
        </p:nvSpPr>
        <p:spPr/>
        <p:txBody>
          <a:bodyPr/>
          <a:lstStyle/>
          <a:p>
            <a:r>
              <a:rPr lang="en-US" dirty="0"/>
              <a:t>SO…. </a:t>
            </a:r>
          </a:p>
        </p:txBody>
      </p:sp>
      <p:sp>
        <p:nvSpPr>
          <p:cNvPr id="3" name="Text Placeholder 2">
            <a:extLst>
              <a:ext uri="{FF2B5EF4-FFF2-40B4-BE49-F238E27FC236}">
                <a16:creationId xmlns:a16="http://schemas.microsoft.com/office/drawing/2014/main" id="{A9DC111A-3820-8840-8127-57E56F381FF6}"/>
              </a:ext>
            </a:extLst>
          </p:cNvPr>
          <p:cNvSpPr>
            <a:spLocks noGrp="1"/>
          </p:cNvSpPr>
          <p:nvPr>
            <p:ph type="body" sz="quarter" idx="10"/>
          </p:nvPr>
        </p:nvSpPr>
        <p:spPr>
          <a:xfrm>
            <a:off x="628648" y="904973"/>
            <a:ext cx="7600951" cy="3709503"/>
          </a:xfrm>
        </p:spPr>
        <p:txBody>
          <a:bodyPr/>
          <a:lstStyle/>
          <a:p>
            <a:pPr marL="400050" indent="-342900">
              <a:buFont typeface="Arial" panose="020B0604020202020204" pitchFamily="34" charset="0"/>
              <a:buChar char="•"/>
            </a:pPr>
            <a:r>
              <a:rPr lang="en-US" sz="2400" dirty="0"/>
              <a:t>What would you do? </a:t>
            </a:r>
          </a:p>
          <a:p>
            <a:pPr marL="1200150" lvl="1" indent="-457200"/>
            <a:r>
              <a:rPr lang="en-US" sz="2400" dirty="0"/>
              <a:t>What do you need?</a:t>
            </a:r>
            <a:endParaRPr lang="en-GB" sz="2400" dirty="0"/>
          </a:p>
          <a:p>
            <a:pPr marL="514350" indent="-457200">
              <a:buFont typeface="Arial" panose="020B0604020202020204" pitchFamily="34" charset="0"/>
              <a:buChar char="•"/>
            </a:pPr>
            <a:endParaRPr lang="en-GB" sz="2400" dirty="0"/>
          </a:p>
          <a:p>
            <a:pPr marL="514350" indent="-457200">
              <a:buFont typeface="Arial" panose="020B0604020202020204" pitchFamily="34" charset="0"/>
              <a:buChar char="•"/>
            </a:pPr>
            <a:r>
              <a:rPr lang="en-GB" sz="2400" dirty="0"/>
              <a:t>Similar experiences?</a:t>
            </a:r>
          </a:p>
          <a:p>
            <a:pPr marL="514350" indent="-457200">
              <a:buFont typeface="Arial" panose="020B0604020202020204" pitchFamily="34" charset="0"/>
              <a:buChar char="•"/>
            </a:pPr>
            <a:endParaRPr lang="en-GB" sz="2400" dirty="0"/>
          </a:p>
          <a:p>
            <a:pPr marL="514350" indent="-457200">
              <a:buFont typeface="Arial" panose="020B0604020202020204" pitchFamily="34" charset="0"/>
              <a:buChar char="•"/>
            </a:pPr>
            <a:r>
              <a:rPr lang="en-GB" sz="2400" dirty="0"/>
              <a:t>How much of this is likely to happen now or in future</a:t>
            </a:r>
          </a:p>
          <a:p>
            <a:pPr marL="1200150" lvl="1" indent="-457200"/>
            <a:r>
              <a:rPr lang="en-US" sz="2400" dirty="0"/>
              <a:t>5 mins for reflection then contribution via SLIDO</a:t>
            </a:r>
          </a:p>
        </p:txBody>
      </p:sp>
      <p:sp>
        <p:nvSpPr>
          <p:cNvPr id="4" name="Text Placeholder 3">
            <a:extLst>
              <a:ext uri="{FF2B5EF4-FFF2-40B4-BE49-F238E27FC236}">
                <a16:creationId xmlns:a16="http://schemas.microsoft.com/office/drawing/2014/main" id="{AB955363-E0BB-974E-A6D7-0938B600DA8A}"/>
              </a:ext>
            </a:extLst>
          </p:cNvPr>
          <p:cNvSpPr>
            <a:spLocks noGrp="1"/>
          </p:cNvSpPr>
          <p:nvPr>
            <p:ph type="body" sz="quarter" idx="11"/>
          </p:nvPr>
        </p:nvSpPr>
        <p:spPr/>
        <p:txBody>
          <a:bodyPr/>
          <a:lstStyle/>
          <a:p>
            <a:endParaRPr lang="en-US" dirty="0"/>
          </a:p>
        </p:txBody>
      </p:sp>
    </p:spTree>
    <p:custDataLst>
      <p:tags r:id="rId1"/>
    </p:custDataLst>
    <p:extLst>
      <p:ext uri="{BB962C8B-B14F-4D97-AF65-F5344CB8AC3E}">
        <p14:creationId xmlns:p14="http://schemas.microsoft.com/office/powerpoint/2010/main" val="1742251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8EA9B-F152-6145-8D73-C477B9298CEF}"/>
              </a:ext>
            </a:extLst>
          </p:cNvPr>
          <p:cNvSpPr>
            <a:spLocks noGrp="1"/>
          </p:cNvSpPr>
          <p:nvPr>
            <p:ph type="title"/>
          </p:nvPr>
        </p:nvSpPr>
        <p:spPr/>
        <p:txBody>
          <a:bodyPr>
            <a:normAutofit/>
          </a:bodyPr>
          <a:lstStyle/>
          <a:p>
            <a:r>
              <a:rPr lang="en-US" sz="2400" dirty="0"/>
              <a:t>Similar questions, other areas -1 </a:t>
            </a:r>
          </a:p>
        </p:txBody>
      </p:sp>
      <p:sp>
        <p:nvSpPr>
          <p:cNvPr id="3" name="Text Placeholder 2">
            <a:extLst>
              <a:ext uri="{FF2B5EF4-FFF2-40B4-BE49-F238E27FC236}">
                <a16:creationId xmlns:a16="http://schemas.microsoft.com/office/drawing/2014/main" id="{A9DC111A-3820-8840-8127-57E56F381FF6}"/>
              </a:ext>
            </a:extLst>
          </p:cNvPr>
          <p:cNvSpPr>
            <a:spLocks noGrp="1"/>
          </p:cNvSpPr>
          <p:nvPr>
            <p:ph type="body" sz="quarter" idx="10"/>
          </p:nvPr>
        </p:nvSpPr>
        <p:spPr>
          <a:xfrm>
            <a:off x="628650" y="729984"/>
            <a:ext cx="8016586" cy="3699142"/>
          </a:xfrm>
        </p:spPr>
        <p:txBody>
          <a:bodyPr/>
          <a:lstStyle/>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Information Management Framework Digital Twins  - </a:t>
            </a:r>
            <a:r>
              <a:rPr lang="en-GB" sz="2000" dirty="0" err="1">
                <a:solidFill>
                  <a:srgbClr val="0B0C0C"/>
                </a:solidFill>
                <a:effectLst/>
                <a:ea typeface="Calibri" panose="020F0502020204030204" pitchFamily="34" charset="0"/>
              </a:rPr>
              <a:t>CReDO</a:t>
            </a:r>
            <a:r>
              <a:rPr lang="en-GB" sz="2000" dirty="0">
                <a:solidFill>
                  <a:srgbClr val="0B0C0C"/>
                </a:solidFill>
                <a:effectLst/>
                <a:ea typeface="Calibri" panose="020F0502020204030204" pitchFamily="34" charset="0"/>
              </a:rPr>
              <a:t>, Connected Places Catapult </a:t>
            </a:r>
            <a:endParaRPr lang="en-US" sz="2000" dirty="0"/>
          </a:p>
          <a:p>
            <a:pPr marL="285750" indent="-285750">
              <a:buFont typeface="Arial" panose="020B0604020202020204" pitchFamily="34" charset="0"/>
              <a:buChar char="•"/>
            </a:pPr>
            <a:r>
              <a:rPr lang="en-US" sz="2000" dirty="0"/>
              <a:t>NERC information management farmwork</a:t>
            </a:r>
          </a:p>
          <a:p>
            <a:pPr marL="285750" indent="-285750">
              <a:buFont typeface="Arial" panose="020B0604020202020204" pitchFamily="34" charset="0"/>
              <a:buChar char="•"/>
            </a:pPr>
            <a:r>
              <a:rPr lang="en-US" sz="2000" dirty="0"/>
              <a:t>Industry obligations to share: oil and gas disclosure obligations, some variations on when shared publicly (UK - NDR, Australia)</a:t>
            </a:r>
          </a:p>
          <a:p>
            <a:pPr marL="285750" indent="-285750">
              <a:buFont typeface="Arial" panose="020B0604020202020204" pitchFamily="34" charset="0"/>
              <a:buChar char="•"/>
            </a:pPr>
            <a:r>
              <a:rPr lang="en-GB" sz="2000" dirty="0">
                <a:effectLst/>
                <a:ea typeface="Calibri" panose="020F0502020204030204" pitchFamily="34" charset="0"/>
              </a:rPr>
              <a:t>AI: can it down IP, can it infringe, how regulated – evolving, national variety</a:t>
            </a:r>
            <a:endParaRPr lang="en-US" sz="2000" dirty="0"/>
          </a:p>
          <a:p>
            <a:pPr marL="285750" indent="-285750">
              <a:buFont typeface="Arial" panose="020B0604020202020204" pitchFamily="34" charset="0"/>
              <a:buChar char="•"/>
            </a:pPr>
            <a:r>
              <a:rPr lang="en-US" sz="2000" dirty="0"/>
              <a:t>EU data strategy– private use of public data and vice versa?</a:t>
            </a:r>
          </a:p>
          <a:p>
            <a:pPr marL="971550" lvl="1" indent="-285750"/>
            <a:r>
              <a:rPr lang="en-GB" sz="2000" dirty="0">
                <a:ea typeface="ヒラギノ角ゴ Pro W3" pitchFamily="-106" charset="-128"/>
                <a:cs typeface="Arial" charset="0"/>
              </a:rPr>
              <a:t>Building a jigsaw: standards, interoperability, funding, trust </a:t>
            </a:r>
          </a:p>
          <a:p>
            <a:pPr marL="971550" lvl="1" indent="-285750"/>
            <a:r>
              <a:rPr lang="en-GB" sz="2000" dirty="0">
                <a:ea typeface="ヒラギノ角ゴ Pro W3" pitchFamily="-106" charset="-128"/>
                <a:cs typeface="Arial" charset="0"/>
              </a:rPr>
              <a:t>But  no data access right </a:t>
            </a:r>
            <a:endParaRPr lang="en-US" sz="2000" dirty="0"/>
          </a:p>
          <a:p>
            <a:pPr marL="285750" indent="-285750">
              <a:buFont typeface="Arial" panose="020B0604020202020204" pitchFamily="34" charset="0"/>
              <a:buChar char="•"/>
            </a:pPr>
            <a:endParaRPr lang="en-GB" sz="2400" dirty="0">
              <a:ea typeface="Calibri" panose="020F0502020204030204" pitchFamily="34" charset="0"/>
            </a:endParaRPr>
          </a:p>
        </p:txBody>
      </p:sp>
      <p:sp>
        <p:nvSpPr>
          <p:cNvPr id="6" name="Text Placeholder 5">
            <a:extLst>
              <a:ext uri="{FF2B5EF4-FFF2-40B4-BE49-F238E27FC236}">
                <a16:creationId xmlns:a16="http://schemas.microsoft.com/office/drawing/2014/main" id="{40EB4AEE-3382-4E21-BE27-2514A41FAFBE}"/>
              </a:ext>
            </a:extLst>
          </p:cNvPr>
          <p:cNvSpPr>
            <a:spLocks noGrp="1"/>
          </p:cNvSpPr>
          <p:nvPr>
            <p:ph type="body" sz="quarter" idx="11"/>
          </p:nvPr>
        </p:nvSpPr>
        <p:spPr/>
        <p:txBody>
          <a:bodyPr/>
          <a:lstStyle/>
          <a:p>
            <a:endParaRPr lang="en-GB" dirty="0"/>
          </a:p>
        </p:txBody>
      </p:sp>
    </p:spTree>
    <p:custDataLst>
      <p:tags r:id="rId1"/>
    </p:custDataLst>
    <p:extLst>
      <p:ext uri="{BB962C8B-B14F-4D97-AF65-F5344CB8AC3E}">
        <p14:creationId xmlns:p14="http://schemas.microsoft.com/office/powerpoint/2010/main" val="720271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8EA9B-F152-6145-8D73-C477B9298CEF}"/>
              </a:ext>
            </a:extLst>
          </p:cNvPr>
          <p:cNvSpPr>
            <a:spLocks noGrp="1"/>
          </p:cNvSpPr>
          <p:nvPr>
            <p:ph type="title"/>
          </p:nvPr>
        </p:nvSpPr>
        <p:spPr/>
        <p:txBody>
          <a:bodyPr>
            <a:normAutofit/>
          </a:bodyPr>
          <a:lstStyle/>
          <a:p>
            <a:r>
              <a:rPr lang="en-US" sz="2400" dirty="0"/>
              <a:t>Similar questions, other areas - 2</a:t>
            </a:r>
          </a:p>
        </p:txBody>
      </p:sp>
      <p:sp>
        <p:nvSpPr>
          <p:cNvPr id="3" name="Text Placeholder 2">
            <a:extLst>
              <a:ext uri="{FF2B5EF4-FFF2-40B4-BE49-F238E27FC236}">
                <a16:creationId xmlns:a16="http://schemas.microsoft.com/office/drawing/2014/main" id="{A9DC111A-3820-8840-8127-57E56F381FF6}"/>
              </a:ext>
            </a:extLst>
          </p:cNvPr>
          <p:cNvSpPr>
            <a:spLocks noGrp="1"/>
          </p:cNvSpPr>
          <p:nvPr>
            <p:ph type="body" sz="quarter" idx="10"/>
          </p:nvPr>
        </p:nvSpPr>
        <p:spPr>
          <a:xfrm>
            <a:off x="344988" y="589805"/>
            <a:ext cx="8016586" cy="3699142"/>
          </a:xfrm>
        </p:spPr>
        <p:txBody>
          <a:bodyPr/>
          <a:lstStyle/>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Term of the moment “unlocking value” (EU, Scotland, UK) - </a:t>
            </a:r>
            <a:r>
              <a:rPr lang="en-GB" sz="2000" dirty="0">
                <a:ea typeface="Calibri" panose="020F0502020204030204" pitchFamily="34" charset="0"/>
              </a:rPr>
              <a:t>Moving away from culture of caution? Scotland and health?</a:t>
            </a:r>
            <a:r>
              <a:rPr lang="en-GB" sz="2000" dirty="0">
                <a:effectLst/>
                <a:ea typeface="Calibri" panose="020F0502020204030204" pitchFamily="34" charset="0"/>
                <a:cs typeface="Times New Roman" panose="02020603050405020304" pitchFamily="18" charset="0"/>
              </a:rPr>
              <a:t> </a:t>
            </a:r>
          </a:p>
          <a:p>
            <a:pPr marL="285750" indent="-285750">
              <a:buFont typeface="Arial" panose="020B0604020202020204" pitchFamily="34" charset="0"/>
              <a:buChar char="•"/>
            </a:pPr>
            <a:r>
              <a:rPr lang="en-GB" sz="2000" dirty="0">
                <a:effectLst/>
                <a:ea typeface="Calibri" panose="020F0502020204030204" pitchFamily="34" charset="0"/>
                <a:cs typeface="Times New Roman" panose="02020603050405020304" pitchFamily="18" charset="0"/>
              </a:rPr>
              <a:t>NERC Digital Solutions Programme </a:t>
            </a:r>
            <a:r>
              <a:rPr lang="en-GB" sz="2000" dirty="0">
                <a:solidFill>
                  <a:srgbClr val="464646"/>
                </a:solidFill>
                <a:effectLst/>
                <a:ea typeface="Calibri" panose="020F0502020204030204" pitchFamily="34" charset="0"/>
                <a:cs typeface="Times New Roman" panose="02020603050405020304" pitchFamily="18" charset="0"/>
              </a:rPr>
              <a:t>“</a:t>
            </a:r>
            <a:r>
              <a:rPr lang="en-GB" sz="2000" b="1" dirty="0">
                <a:solidFill>
                  <a:srgbClr val="464646"/>
                </a:solidFill>
                <a:effectLst/>
                <a:ea typeface="Calibri" panose="020F0502020204030204" pitchFamily="34" charset="0"/>
                <a:cs typeface="Times New Roman" panose="02020603050405020304" pitchFamily="18" charset="0"/>
              </a:rPr>
              <a:t>Simply put,</a:t>
            </a:r>
            <a:r>
              <a:rPr lang="en-GB" sz="2000" dirty="0">
                <a:solidFill>
                  <a:srgbClr val="464646"/>
                </a:solidFill>
                <a:effectLst/>
                <a:ea typeface="Calibri" panose="020F0502020204030204" pitchFamily="34" charset="0"/>
                <a:cs typeface="Times New Roman" panose="02020603050405020304" pitchFamily="18" charset="0"/>
              </a:rPr>
              <a:t> the design of DSH aims to pull information from different sources and in different formats into a unified system. To the end-user, the system would allow for a seamless experience of finding and working with the data, as well as managing which data and tools are available to whom. On the backend, there are complex relations and architectures in place to make this happen”</a:t>
            </a:r>
          </a:p>
          <a:p>
            <a:pPr marL="285750" indent="-285750">
              <a:buFont typeface="Arial" panose="020B0604020202020204" pitchFamily="34" charset="0"/>
              <a:buChar char="•"/>
            </a:pPr>
            <a:r>
              <a:rPr lang="en-GB" sz="2000" dirty="0">
                <a:ea typeface="Calibri" panose="020F0502020204030204" pitchFamily="34" charset="0"/>
              </a:rPr>
              <a:t>NERC strategy delivery plan 22-25: Improving connectivity</a:t>
            </a:r>
          </a:p>
          <a:p>
            <a:pPr marL="285750" indent="-285750">
              <a:buFont typeface="Arial" panose="020B0604020202020204" pitchFamily="34" charset="0"/>
              <a:buChar char="•"/>
            </a:pPr>
            <a:r>
              <a:rPr lang="en-GB" sz="2000" dirty="0">
                <a:ea typeface="Calibri" panose="020F0502020204030204" pitchFamily="34" charset="0"/>
              </a:rPr>
              <a:t>NERC Digital Strategy: make best use of digital assets, maximising value, accessibility, interoperability</a:t>
            </a:r>
            <a:endParaRPr lang="en-GB" sz="2000" dirty="0">
              <a:effectLst/>
              <a:ea typeface="Calibri" panose="020F0502020204030204" pitchFamily="34" charset="0"/>
            </a:endParaRPr>
          </a:p>
          <a:p>
            <a:pPr marL="285750" indent="-285750">
              <a:buFont typeface="Arial" panose="020B0604020202020204" pitchFamily="34" charset="0"/>
              <a:buChar char="•"/>
            </a:pPr>
            <a:endParaRPr lang="en-GB" sz="2400" dirty="0">
              <a:effectLst/>
              <a:ea typeface="Calibri" panose="020F0502020204030204" pitchFamily="34" charset="0"/>
            </a:endParaRPr>
          </a:p>
          <a:p>
            <a:pPr marL="285750" indent="-285750">
              <a:buFont typeface="Arial" panose="020B0604020202020204" pitchFamily="34" charset="0"/>
              <a:buChar char="•"/>
            </a:pPr>
            <a:endParaRPr lang="en-GB" sz="2400" dirty="0">
              <a:ea typeface="Calibri" panose="020F0502020204030204" pitchFamily="34" charset="0"/>
            </a:endParaRPr>
          </a:p>
        </p:txBody>
      </p:sp>
      <p:sp>
        <p:nvSpPr>
          <p:cNvPr id="6" name="Text Placeholder 5">
            <a:extLst>
              <a:ext uri="{FF2B5EF4-FFF2-40B4-BE49-F238E27FC236}">
                <a16:creationId xmlns:a16="http://schemas.microsoft.com/office/drawing/2014/main" id="{40EB4AEE-3382-4E21-BE27-2514A41FAFBE}"/>
              </a:ext>
            </a:extLst>
          </p:cNvPr>
          <p:cNvSpPr>
            <a:spLocks noGrp="1"/>
          </p:cNvSpPr>
          <p:nvPr>
            <p:ph type="body" sz="quarter" idx="11"/>
          </p:nvPr>
        </p:nvSpPr>
        <p:spPr/>
        <p:txBody>
          <a:bodyPr/>
          <a:lstStyle/>
          <a:p>
            <a:endParaRPr lang="en-GB" dirty="0"/>
          </a:p>
        </p:txBody>
      </p:sp>
    </p:spTree>
    <p:custDataLst>
      <p:tags r:id="rId1"/>
    </p:custDataLst>
    <p:extLst>
      <p:ext uri="{BB962C8B-B14F-4D97-AF65-F5344CB8AC3E}">
        <p14:creationId xmlns:p14="http://schemas.microsoft.com/office/powerpoint/2010/main" val="296079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8EA9B-F152-6145-8D73-C477B9298CEF}"/>
              </a:ext>
            </a:extLst>
          </p:cNvPr>
          <p:cNvSpPr>
            <a:spLocks noGrp="1"/>
          </p:cNvSpPr>
          <p:nvPr>
            <p:ph type="title"/>
          </p:nvPr>
        </p:nvSpPr>
        <p:spPr/>
        <p:txBody>
          <a:bodyPr>
            <a:normAutofit/>
          </a:bodyPr>
          <a:lstStyle/>
          <a:p>
            <a:r>
              <a:rPr lang="en-US" sz="2400" dirty="0"/>
              <a:t>Futures? 1</a:t>
            </a:r>
          </a:p>
        </p:txBody>
      </p:sp>
      <p:sp>
        <p:nvSpPr>
          <p:cNvPr id="3" name="Text Placeholder 2">
            <a:extLst>
              <a:ext uri="{FF2B5EF4-FFF2-40B4-BE49-F238E27FC236}">
                <a16:creationId xmlns:a16="http://schemas.microsoft.com/office/drawing/2014/main" id="{A9DC111A-3820-8840-8127-57E56F381FF6}"/>
              </a:ext>
            </a:extLst>
          </p:cNvPr>
          <p:cNvSpPr>
            <a:spLocks noGrp="1"/>
          </p:cNvSpPr>
          <p:nvPr>
            <p:ph type="body" sz="quarter" idx="10"/>
          </p:nvPr>
        </p:nvSpPr>
        <p:spPr>
          <a:xfrm>
            <a:off x="628649" y="729984"/>
            <a:ext cx="7987449" cy="3699142"/>
          </a:xfrm>
        </p:spPr>
        <p:txBody>
          <a:bodyPr/>
          <a:lstStyle/>
          <a:p>
            <a:pPr marL="285750" indent="-285750">
              <a:buFont typeface="Arial" panose="020B0604020202020204" pitchFamily="34" charset="0"/>
              <a:buChar char="•"/>
            </a:pPr>
            <a:r>
              <a:rPr lang="en-GB" sz="1400" dirty="0">
                <a:latin typeface="Calibri" panose="020F0502020204030204" pitchFamily="34" charset="0"/>
                <a:ea typeface="Calibri" panose="020F0502020204030204" pitchFamily="34" charset="0"/>
              </a:rPr>
              <a:t>Call for evidence Geospatial Commission regarding opportunities across economy – interesting quotes  </a:t>
            </a:r>
          </a:p>
          <a:p>
            <a:pPr marL="171450" indent="-171450">
              <a:buFont typeface="Arial" panose="020B0604020202020204" pitchFamily="34" charset="0"/>
              <a:buChar char="•"/>
            </a:pPr>
            <a:r>
              <a:rPr lang="en-GB" sz="1400" dirty="0">
                <a:latin typeface="Calibri" panose="020F0502020204030204" pitchFamily="34" charset="0"/>
                <a:ea typeface="Calibri" panose="020F0502020204030204" pitchFamily="34" charset="0"/>
              </a:rPr>
              <a:t>“</a:t>
            </a:r>
            <a:r>
              <a:rPr lang="en-GB" sz="1400" dirty="0">
                <a:effectLst/>
                <a:latin typeface="Calibri" panose="020F0502020204030204" pitchFamily="34" charset="0"/>
                <a:ea typeface="Calibri" panose="020F0502020204030204" pitchFamily="34" charset="0"/>
                <a:cs typeface="Times New Roman" panose="02020603050405020304" pitchFamily="18" charset="0"/>
              </a:rPr>
              <a:t>Key data providers, such as Ordnance Survey, may be hindering innovative applications of location data because of the need to demonstrate commercial returns. Other countries, such as the Netherlands, have successfully made their core location data open (free-to-use) for both public and private companies. The UK Public Sector and Geospatial Commission should investigate funding options to provide key location data in a genuinely open (free-to-use) way for organizations in the private sector in a similar fashion to the Public Sector Geospatial Agreement. This might take the form of separate agreements for organisations that are managing critical national infrastructure, for groups of organisations that are examining ways to achieve net-zero internally and through their supply chain and for charities provide critical services such as the RNLI” </a:t>
            </a:r>
          </a:p>
          <a:p>
            <a:pPr marL="171450" indent="-171450">
              <a:buFont typeface="Arial" panose="020B0604020202020204" pitchFamily="34" charset="0"/>
              <a:buChar char="•"/>
            </a:pPr>
            <a:r>
              <a:rPr lang="en-GB" sz="1400" dirty="0">
                <a:effectLst/>
                <a:latin typeface="Calibri" panose="020F0502020204030204" pitchFamily="34" charset="0"/>
                <a:ea typeface="Calibri" panose="020F0502020204030204" pitchFamily="34" charset="0"/>
                <a:cs typeface="Times New Roman" panose="02020603050405020304" pitchFamily="18" charset="0"/>
              </a:rPr>
              <a:t>Access to Geospatial Data will be one of the key drivers of change in the next five years. This is especially true when integrating multiple data sources, that can offer more consistent, accurate, and useful information when compared with an individual data source. However, research commissioned by the UK Government shows there are several barriers which stops data from being shared effectively across the economy. This includes, though not limited to, organisations lacking the resources or knowledge to share data, lack of existing incentives to share data and high cost associated with implementing data sharing practices. Furthermore, as more geospatial data is increasingly collected by multiple private sector organisations rather than a single public authority, this coordination issue becomes increasingly complex</a:t>
            </a:r>
            <a:endParaRPr lang="en-GB" sz="1400" dirty="0">
              <a:latin typeface="Calibri" panose="020F0502020204030204" pitchFamily="34" charset="0"/>
              <a:ea typeface="Calibri" panose="020F0502020204030204" pitchFamily="34" charset="0"/>
            </a:endParaRPr>
          </a:p>
          <a:p>
            <a:r>
              <a:rPr lang="en-GB" sz="1200" dirty="0">
                <a:effectLst/>
                <a:latin typeface="Calibri" panose="020F0502020204030204" pitchFamily="34" charset="0"/>
                <a:ea typeface="Calibri" panose="020F0502020204030204" pitchFamily="34" charset="0"/>
              </a:rPr>
              <a:t>“</a:t>
            </a:r>
          </a:p>
        </p:txBody>
      </p:sp>
      <p:sp>
        <p:nvSpPr>
          <p:cNvPr id="6" name="Text Placeholder 5">
            <a:extLst>
              <a:ext uri="{FF2B5EF4-FFF2-40B4-BE49-F238E27FC236}">
                <a16:creationId xmlns:a16="http://schemas.microsoft.com/office/drawing/2014/main" id="{40EB4AEE-3382-4E21-BE27-2514A41FAFBE}"/>
              </a:ext>
            </a:extLst>
          </p:cNvPr>
          <p:cNvSpPr>
            <a:spLocks noGrp="1"/>
          </p:cNvSpPr>
          <p:nvPr>
            <p:ph type="body" sz="quarter" idx="11"/>
          </p:nvPr>
        </p:nvSpPr>
        <p:spPr>
          <a:xfrm>
            <a:off x="628650" y="729985"/>
            <a:ext cx="7732924" cy="90897"/>
          </a:xfrm>
        </p:spPr>
        <p:txBody>
          <a:bodyPr/>
          <a:lstStyle/>
          <a:p>
            <a:endParaRPr lang="en-GB" dirty="0"/>
          </a:p>
        </p:txBody>
      </p:sp>
    </p:spTree>
    <p:custDataLst>
      <p:tags r:id="rId1"/>
    </p:custDataLst>
    <p:extLst>
      <p:ext uri="{BB962C8B-B14F-4D97-AF65-F5344CB8AC3E}">
        <p14:creationId xmlns:p14="http://schemas.microsoft.com/office/powerpoint/2010/main" val="1885619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8EA9B-F152-6145-8D73-C477B9298CEF}"/>
              </a:ext>
            </a:extLst>
          </p:cNvPr>
          <p:cNvSpPr>
            <a:spLocks noGrp="1"/>
          </p:cNvSpPr>
          <p:nvPr>
            <p:ph type="title"/>
          </p:nvPr>
        </p:nvSpPr>
        <p:spPr/>
        <p:txBody>
          <a:bodyPr>
            <a:normAutofit/>
          </a:bodyPr>
          <a:lstStyle/>
          <a:p>
            <a:r>
              <a:rPr lang="en-US" sz="2400" dirty="0"/>
              <a:t>Futures? 2</a:t>
            </a:r>
          </a:p>
        </p:txBody>
      </p:sp>
      <p:sp>
        <p:nvSpPr>
          <p:cNvPr id="3" name="Text Placeholder 2">
            <a:extLst>
              <a:ext uri="{FF2B5EF4-FFF2-40B4-BE49-F238E27FC236}">
                <a16:creationId xmlns:a16="http://schemas.microsoft.com/office/drawing/2014/main" id="{A9DC111A-3820-8840-8127-57E56F381FF6}"/>
              </a:ext>
            </a:extLst>
          </p:cNvPr>
          <p:cNvSpPr>
            <a:spLocks noGrp="1"/>
          </p:cNvSpPr>
          <p:nvPr>
            <p:ph type="body" sz="quarter" idx="10"/>
          </p:nvPr>
        </p:nvSpPr>
        <p:spPr>
          <a:xfrm>
            <a:off x="740312" y="729984"/>
            <a:ext cx="7987449" cy="3699142"/>
          </a:xfrm>
        </p:spPr>
        <p:txBody>
          <a:bodyPr/>
          <a:lstStyle/>
          <a:p>
            <a:pPr marL="171450" indent="-171450">
              <a:buFont typeface="Arial" panose="020B0604020202020204" pitchFamily="34" charset="0"/>
              <a:buChar char="•"/>
            </a:pPr>
            <a:r>
              <a:rPr lang="en-GB" sz="1600" dirty="0">
                <a:latin typeface="Calibri" panose="020F0502020204030204" pitchFamily="34" charset="0"/>
                <a:ea typeface="Calibri" panose="020F0502020204030204" pitchFamily="34" charset="0"/>
              </a:rPr>
              <a:t> </a:t>
            </a:r>
            <a:r>
              <a:rPr lang="en-GB" sz="1600" dirty="0">
                <a:effectLst/>
                <a:latin typeface="Calibri" panose="020F0502020204030204" pitchFamily="34" charset="0"/>
                <a:ea typeface="Calibri" panose="020F0502020204030204" pitchFamily="34" charset="0"/>
                <a:cs typeface="Times New Roman" panose="02020603050405020304" pitchFamily="18" charset="0"/>
              </a:rPr>
              <a:t>“The value chain does not differentiate between public/private sector value chain delivery and greater connectivity and interplay between the two could be utilised to help stimulate growth in the UK economy. As the growing shift from location data towards data science and visualisation tools continues to gain momentum, the silos between ecosystems will become increasingly harder to define. The need for trusted, authoritative, and maintained data through a clear set of agreed data standards will therefore become ever more important. This will support data interoperability and in turn develop clearer outcomes for each part of the ecosystem. We would therefore recommend that data governance, licensing, security, accountability should all be highlighted as examples under the "Data transformation, processing, systems" section”.</a:t>
            </a:r>
          </a:p>
          <a:p>
            <a:pPr marL="171450" indent="-171450">
              <a:buFont typeface="Arial" panose="020B0604020202020204" pitchFamily="34" charset="0"/>
              <a:buChar char="•"/>
            </a:pPr>
            <a:r>
              <a:rPr lang="en-GB" sz="1600" dirty="0">
                <a:latin typeface="Calibri" panose="020F0502020204030204" pitchFamily="34" charset="0"/>
                <a:ea typeface="Calibri" panose="020F0502020204030204" pitchFamily="34" charset="0"/>
                <a:cs typeface="Times New Roman" panose="02020603050405020304" pitchFamily="18" charset="0"/>
              </a:rPr>
              <a:t>“</a:t>
            </a:r>
            <a:r>
              <a:rPr lang="en-GB" sz="1600" dirty="0">
                <a:effectLst/>
                <a:latin typeface="Calibri" panose="020F0502020204030204" pitchFamily="34" charset="0"/>
                <a:ea typeface="Calibri" panose="020F0502020204030204" pitchFamily="34" charset="0"/>
                <a:cs typeface="Times New Roman" panose="02020603050405020304" pitchFamily="18" charset="0"/>
              </a:rPr>
              <a:t>Data democratisation: ensuring the right people have the right geospatial data at the right time, with the right licencing, with the right cadence - lowering the bar to link, analyse and share geospatial datasets for more people. o platform -browser, tablet, mobile as well as traditional hardware o Licencing – simpler human readable licenced such as OGL o Cost – new models to enable ad-hoc customers to make more use of spatial data o Availability – easier to find, standardised metadata and attribution</a:t>
            </a:r>
            <a:r>
              <a:rPr lang="en-GB" sz="1600" dirty="0">
                <a:latin typeface="Calibri" panose="020F050202020403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endParaRPr>
          </a:p>
        </p:txBody>
      </p:sp>
      <p:sp>
        <p:nvSpPr>
          <p:cNvPr id="6" name="Text Placeholder 5">
            <a:extLst>
              <a:ext uri="{FF2B5EF4-FFF2-40B4-BE49-F238E27FC236}">
                <a16:creationId xmlns:a16="http://schemas.microsoft.com/office/drawing/2014/main" id="{40EB4AEE-3382-4E21-BE27-2514A41FAFBE}"/>
              </a:ext>
            </a:extLst>
          </p:cNvPr>
          <p:cNvSpPr>
            <a:spLocks noGrp="1"/>
          </p:cNvSpPr>
          <p:nvPr>
            <p:ph type="body" sz="quarter" idx="11"/>
          </p:nvPr>
        </p:nvSpPr>
        <p:spPr>
          <a:xfrm>
            <a:off x="628650" y="904974"/>
            <a:ext cx="7732924" cy="163806"/>
          </a:xfrm>
        </p:spPr>
        <p:txBody>
          <a:bodyPr/>
          <a:lstStyle/>
          <a:p>
            <a:endParaRPr lang="en-GB" dirty="0"/>
          </a:p>
        </p:txBody>
      </p:sp>
    </p:spTree>
    <p:custDataLst>
      <p:tags r:id="rId1"/>
    </p:custDataLst>
    <p:extLst>
      <p:ext uri="{BB962C8B-B14F-4D97-AF65-F5344CB8AC3E}">
        <p14:creationId xmlns:p14="http://schemas.microsoft.com/office/powerpoint/2010/main" val="426528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8EA9B-F152-6145-8D73-C477B9298CEF}"/>
              </a:ext>
            </a:extLst>
          </p:cNvPr>
          <p:cNvSpPr>
            <a:spLocks noGrp="1"/>
          </p:cNvSpPr>
          <p:nvPr>
            <p:ph type="title"/>
          </p:nvPr>
        </p:nvSpPr>
        <p:spPr/>
        <p:txBody>
          <a:bodyPr>
            <a:normAutofit/>
          </a:bodyPr>
          <a:lstStyle/>
          <a:p>
            <a:r>
              <a:rPr lang="en-US" sz="2400" dirty="0"/>
              <a:t>Reflections </a:t>
            </a:r>
          </a:p>
        </p:txBody>
      </p:sp>
      <p:sp>
        <p:nvSpPr>
          <p:cNvPr id="3" name="Text Placeholder 2">
            <a:extLst>
              <a:ext uri="{FF2B5EF4-FFF2-40B4-BE49-F238E27FC236}">
                <a16:creationId xmlns:a16="http://schemas.microsoft.com/office/drawing/2014/main" id="{A9DC111A-3820-8840-8127-57E56F381FF6}"/>
              </a:ext>
            </a:extLst>
          </p:cNvPr>
          <p:cNvSpPr>
            <a:spLocks noGrp="1"/>
          </p:cNvSpPr>
          <p:nvPr>
            <p:ph type="body" sz="quarter" idx="10"/>
          </p:nvPr>
        </p:nvSpPr>
        <p:spPr>
          <a:xfrm>
            <a:off x="628649" y="729984"/>
            <a:ext cx="7987449" cy="3699142"/>
          </a:xfrm>
        </p:spPr>
        <p:txBody>
          <a:bodyPr/>
          <a:lstStyle/>
          <a:p>
            <a:endParaRPr lang="en-US" sz="1800" dirty="0">
              <a:effectLst/>
              <a:latin typeface="Calibri" panose="020F0502020204030204" pitchFamily="34" charset="0"/>
              <a:ea typeface="Calibri" panose="020F0502020204030204" pitchFamily="34" charset="0"/>
            </a:endParaRPr>
          </a:p>
          <a:p>
            <a:endParaRPr lang="en-GB" dirty="0">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GB" sz="2800" dirty="0">
                <a:latin typeface="Calibri" panose="020F0502020204030204" pitchFamily="34" charset="0"/>
                <a:ea typeface="Calibri" panose="020F0502020204030204" pitchFamily="34" charset="0"/>
              </a:rPr>
              <a:t>Guidance for our community</a:t>
            </a:r>
          </a:p>
          <a:p>
            <a:pPr marL="285750" indent="-285750">
              <a:buFont typeface="Arial" panose="020B0604020202020204" pitchFamily="34" charset="0"/>
              <a:buChar char="•"/>
            </a:pPr>
            <a:r>
              <a:rPr lang="en-GB" sz="2800" dirty="0">
                <a:latin typeface="Calibri" panose="020F0502020204030204" pitchFamily="34" charset="0"/>
                <a:ea typeface="Calibri" panose="020F0502020204030204" pitchFamily="34" charset="0"/>
              </a:rPr>
              <a:t>Future influence</a:t>
            </a:r>
          </a:p>
          <a:p>
            <a:pPr marL="285750" indent="-285750">
              <a:buFont typeface="Arial" panose="020B0604020202020204" pitchFamily="34" charset="0"/>
              <a:buChar char="•"/>
            </a:pPr>
            <a:r>
              <a:rPr lang="en-GB" sz="2800" dirty="0">
                <a:effectLst/>
                <a:latin typeface="Calibri" panose="020F0502020204030204" pitchFamily="34" charset="0"/>
                <a:ea typeface="Calibri" panose="020F0502020204030204" pitchFamily="34" charset="0"/>
              </a:rPr>
              <a:t>What are priorities, who asked, who is in the room </a:t>
            </a:r>
          </a:p>
          <a:p>
            <a:pPr marL="285750" indent="-285750">
              <a:buFont typeface="Arial" panose="020B0604020202020204" pitchFamily="34" charset="0"/>
              <a:buChar char="•"/>
            </a:pPr>
            <a:r>
              <a:rPr lang="en-GB" sz="2800" dirty="0">
                <a:latin typeface="Calibri" panose="020F0502020204030204" pitchFamily="34" charset="0"/>
                <a:ea typeface="Calibri" panose="020F0502020204030204" pitchFamily="34" charset="0"/>
              </a:rPr>
              <a:t>Private public, sharing or not </a:t>
            </a:r>
          </a:p>
          <a:p>
            <a:pPr marL="285750" indent="-285750">
              <a:buFont typeface="Arial" panose="020B0604020202020204" pitchFamily="34" charset="0"/>
              <a:buChar char="•"/>
            </a:pPr>
            <a:r>
              <a:rPr lang="en-GB" sz="2800" dirty="0">
                <a:effectLst/>
                <a:latin typeface="Calibri" panose="020F0502020204030204" pitchFamily="34" charset="0"/>
                <a:ea typeface="Calibri" panose="020F0502020204030204" pitchFamily="34" charset="0"/>
              </a:rPr>
              <a:t>Need to build more “Geo6??” </a:t>
            </a:r>
          </a:p>
          <a:p>
            <a:endParaRPr lang="en-GB" dirty="0">
              <a:latin typeface="Calibri" panose="020F0502020204030204" pitchFamily="34" charset="0"/>
              <a:ea typeface="Calibri" panose="020F0502020204030204" pitchFamily="34" charset="0"/>
            </a:endParaRPr>
          </a:p>
        </p:txBody>
      </p:sp>
      <p:sp>
        <p:nvSpPr>
          <p:cNvPr id="6" name="Text Placeholder 5">
            <a:extLst>
              <a:ext uri="{FF2B5EF4-FFF2-40B4-BE49-F238E27FC236}">
                <a16:creationId xmlns:a16="http://schemas.microsoft.com/office/drawing/2014/main" id="{40EB4AEE-3382-4E21-BE27-2514A41FAFBE}"/>
              </a:ext>
            </a:extLst>
          </p:cNvPr>
          <p:cNvSpPr>
            <a:spLocks noGrp="1"/>
          </p:cNvSpPr>
          <p:nvPr>
            <p:ph type="body" sz="quarter" idx="11"/>
          </p:nvPr>
        </p:nvSpPr>
        <p:spPr/>
        <p:txBody>
          <a:bodyPr/>
          <a:lstStyle/>
          <a:p>
            <a:endParaRPr lang="en-GB" dirty="0"/>
          </a:p>
        </p:txBody>
      </p:sp>
    </p:spTree>
    <p:custDataLst>
      <p:tags r:id="rId1"/>
    </p:custDataLst>
    <p:extLst>
      <p:ext uri="{BB962C8B-B14F-4D97-AF65-F5344CB8AC3E}">
        <p14:creationId xmlns:p14="http://schemas.microsoft.com/office/powerpoint/2010/main" val="1005725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8EA9B-F152-6145-8D73-C477B9298CEF}"/>
              </a:ext>
            </a:extLst>
          </p:cNvPr>
          <p:cNvSpPr>
            <a:spLocks noGrp="1"/>
          </p:cNvSpPr>
          <p:nvPr>
            <p:ph type="title"/>
          </p:nvPr>
        </p:nvSpPr>
        <p:spPr/>
        <p:txBody>
          <a:bodyPr>
            <a:normAutofit/>
          </a:bodyPr>
          <a:lstStyle/>
          <a:p>
            <a:r>
              <a:rPr lang="en-US" sz="2800" dirty="0"/>
              <a:t>Overview</a:t>
            </a:r>
          </a:p>
        </p:txBody>
      </p:sp>
      <p:sp>
        <p:nvSpPr>
          <p:cNvPr id="3" name="Text Placeholder 2">
            <a:extLst>
              <a:ext uri="{FF2B5EF4-FFF2-40B4-BE49-F238E27FC236}">
                <a16:creationId xmlns:a16="http://schemas.microsoft.com/office/drawing/2014/main" id="{A9DC111A-3820-8840-8127-57E56F381FF6}"/>
              </a:ext>
            </a:extLst>
          </p:cNvPr>
          <p:cNvSpPr>
            <a:spLocks noGrp="1"/>
          </p:cNvSpPr>
          <p:nvPr>
            <p:ph type="body" sz="quarter" idx="10"/>
          </p:nvPr>
        </p:nvSpPr>
        <p:spPr>
          <a:xfrm>
            <a:off x="628648" y="904973"/>
            <a:ext cx="8147707" cy="3709503"/>
          </a:xfrm>
        </p:spPr>
        <p:txBody>
          <a:bodyPr/>
          <a:lstStyle/>
          <a:p>
            <a:pPr marL="342900" indent="-285750">
              <a:buFont typeface="Arial" panose="020B0604020202020204" pitchFamily="34" charset="0"/>
              <a:buChar char="•"/>
            </a:pPr>
            <a:r>
              <a:rPr lang="en-GB" sz="2000" dirty="0">
                <a:effectLst/>
                <a:ea typeface="Calibri" panose="020F0502020204030204" pitchFamily="34" charset="0"/>
              </a:rPr>
              <a:t>Interactive </a:t>
            </a:r>
          </a:p>
          <a:p>
            <a:pPr marL="342900" indent="-285750">
              <a:buFont typeface="Arial" panose="020B0604020202020204" pitchFamily="34" charset="0"/>
              <a:buChar char="•"/>
            </a:pPr>
            <a:r>
              <a:rPr lang="en-GB" sz="2000" dirty="0">
                <a:ea typeface="Calibri" panose="020F0502020204030204" pitchFamily="34" charset="0"/>
              </a:rPr>
              <a:t>L</a:t>
            </a:r>
            <a:r>
              <a:rPr lang="en-GB" sz="2000" dirty="0">
                <a:effectLst/>
                <a:ea typeface="Calibri" panose="020F0502020204030204" pitchFamily="34" charset="0"/>
              </a:rPr>
              <a:t>aws and regulation, funder, industry and scientific norms </a:t>
            </a:r>
          </a:p>
          <a:p>
            <a:pPr marL="342900" indent="-285750">
              <a:buFont typeface="Arial" panose="020B0604020202020204" pitchFamily="34" charset="0"/>
              <a:buChar char="•"/>
            </a:pPr>
            <a:r>
              <a:rPr lang="en-GB" sz="2000" dirty="0">
                <a:effectLst/>
                <a:ea typeface="Calibri" panose="020F0502020204030204" pitchFamily="34" charset="0"/>
              </a:rPr>
              <a:t>Your challenges and successes </a:t>
            </a:r>
            <a:endParaRPr lang="en-GB" sz="2000" dirty="0">
              <a:ea typeface="Calibri" panose="020F0502020204030204" pitchFamily="34" charset="0"/>
            </a:endParaRPr>
          </a:p>
          <a:p>
            <a:pPr marL="342900" indent="-285750">
              <a:buFont typeface="Arial" panose="020B0604020202020204" pitchFamily="34" charset="0"/>
              <a:buChar char="•"/>
            </a:pPr>
            <a:r>
              <a:rPr lang="en-GB" sz="2000" dirty="0">
                <a:ea typeface="Calibri" panose="020F0502020204030204" pitchFamily="34" charset="0"/>
              </a:rPr>
              <a:t>What would help and what help is out there </a:t>
            </a:r>
          </a:p>
          <a:p>
            <a:pPr marL="342900" indent="-285750">
              <a:buFont typeface="Arial" panose="020B0604020202020204" pitchFamily="34" charset="0"/>
              <a:buChar char="•"/>
            </a:pPr>
            <a:r>
              <a:rPr lang="en-GB" sz="2000" dirty="0">
                <a:ea typeface="Calibri" panose="020F0502020204030204" pitchFamily="34" charset="0"/>
              </a:rPr>
              <a:t>Science focus: legal perspective led CDE22 M</a:t>
            </a:r>
            <a:r>
              <a:rPr lang="en-GB" sz="2000" dirty="0">
                <a:effectLst/>
                <a:ea typeface="Calibri" panose="020F0502020204030204" pitchFamily="34" charset="0"/>
              </a:rPr>
              <a:t>asterclass, webinar (see site)</a:t>
            </a:r>
            <a:endParaRPr lang="en-GB" sz="2000" dirty="0">
              <a:ea typeface="Calibri" panose="020F0502020204030204" pitchFamily="34" charset="0"/>
            </a:endParaRPr>
          </a:p>
          <a:p>
            <a:pPr marL="342900" indent="-285750">
              <a:buFont typeface="Arial" panose="020B0604020202020204" pitchFamily="34" charset="0"/>
              <a:buChar char="•"/>
            </a:pPr>
            <a:r>
              <a:rPr lang="en-GB" sz="2000" b="0" i="0" dirty="0">
                <a:solidFill>
                  <a:srgbClr val="212529"/>
                </a:solidFill>
                <a:effectLst/>
              </a:rPr>
              <a:t>Cross cutting </a:t>
            </a:r>
          </a:p>
          <a:p>
            <a:pPr marL="1028700" lvl="1" indent="-285750"/>
            <a:r>
              <a:rPr lang="en-GB" sz="2000" b="0" i="0" dirty="0">
                <a:solidFill>
                  <a:srgbClr val="212529"/>
                </a:solidFill>
                <a:effectLst/>
              </a:rPr>
              <a:t>Next-generation sensing </a:t>
            </a:r>
          </a:p>
          <a:p>
            <a:pPr marL="1028700" lvl="1" indent="-285750"/>
            <a:r>
              <a:rPr lang="en-GB" sz="2000" b="0" i="0" dirty="0">
                <a:solidFill>
                  <a:srgbClr val="212529"/>
                </a:solidFill>
                <a:effectLst/>
              </a:rPr>
              <a:t>Data science tools and techniques </a:t>
            </a:r>
          </a:p>
          <a:p>
            <a:pPr marL="1028700" lvl="1" indent="-285750"/>
            <a:r>
              <a:rPr lang="en-GB" sz="2000" b="0" i="0" dirty="0">
                <a:solidFill>
                  <a:srgbClr val="212529"/>
                </a:solidFill>
                <a:effectLst/>
              </a:rPr>
              <a:t>Environmental data – collection and governance </a:t>
            </a:r>
          </a:p>
          <a:p>
            <a:pPr marL="1028700" lvl="1" indent="-285750"/>
            <a:r>
              <a:rPr lang="en-GB" sz="2000" b="0" i="0" dirty="0">
                <a:solidFill>
                  <a:srgbClr val="212529"/>
                </a:solidFill>
                <a:effectLst/>
              </a:rPr>
              <a:t>Building Confidence and trust, people and skills</a:t>
            </a:r>
            <a:endParaRPr lang="en-GB" sz="2000" dirty="0">
              <a:effectLst/>
              <a:ea typeface="Calibri" panose="020F0502020204030204" pitchFamily="34" charset="0"/>
            </a:endParaRPr>
          </a:p>
          <a:p>
            <a:pPr marL="57150"/>
            <a:endParaRPr lang="en-GB" dirty="0"/>
          </a:p>
          <a:p>
            <a:endParaRPr lang="en-US" dirty="0"/>
          </a:p>
        </p:txBody>
      </p:sp>
      <p:sp>
        <p:nvSpPr>
          <p:cNvPr id="4" name="Text Placeholder 3">
            <a:extLst>
              <a:ext uri="{FF2B5EF4-FFF2-40B4-BE49-F238E27FC236}">
                <a16:creationId xmlns:a16="http://schemas.microsoft.com/office/drawing/2014/main" id="{AB955363-E0BB-974E-A6D7-0938B600DA8A}"/>
              </a:ext>
            </a:extLst>
          </p:cNvPr>
          <p:cNvSpPr>
            <a:spLocks noGrp="1"/>
          </p:cNvSpPr>
          <p:nvPr>
            <p:ph type="body" sz="quarter" idx="11"/>
          </p:nvPr>
        </p:nvSpPr>
        <p:spPr>
          <a:xfrm flipV="1">
            <a:off x="628650" y="782426"/>
            <a:ext cx="7732924" cy="122548"/>
          </a:xfrm>
        </p:spPr>
        <p:txBody>
          <a:bodyPr/>
          <a:lstStyle/>
          <a:p>
            <a:endParaRPr lang="en-US" dirty="0"/>
          </a:p>
        </p:txBody>
      </p:sp>
    </p:spTree>
    <p:custDataLst>
      <p:tags r:id="rId1"/>
    </p:custDataLst>
    <p:extLst>
      <p:ext uri="{BB962C8B-B14F-4D97-AF65-F5344CB8AC3E}">
        <p14:creationId xmlns:p14="http://schemas.microsoft.com/office/powerpoint/2010/main" val="1172407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8EA9B-F152-6145-8D73-C477B9298CEF}"/>
              </a:ext>
            </a:extLst>
          </p:cNvPr>
          <p:cNvSpPr>
            <a:spLocks noGrp="1"/>
          </p:cNvSpPr>
          <p:nvPr>
            <p:ph type="title"/>
          </p:nvPr>
        </p:nvSpPr>
        <p:spPr/>
        <p:txBody>
          <a:bodyPr/>
          <a:lstStyle/>
          <a:p>
            <a:r>
              <a:rPr lang="en-US" dirty="0"/>
              <a:t>How we will do it</a:t>
            </a:r>
          </a:p>
        </p:txBody>
      </p:sp>
      <p:sp>
        <p:nvSpPr>
          <p:cNvPr id="3" name="Text Placeholder 2">
            <a:extLst>
              <a:ext uri="{FF2B5EF4-FFF2-40B4-BE49-F238E27FC236}">
                <a16:creationId xmlns:a16="http://schemas.microsoft.com/office/drawing/2014/main" id="{A9DC111A-3820-8840-8127-57E56F381FF6}"/>
              </a:ext>
            </a:extLst>
          </p:cNvPr>
          <p:cNvSpPr>
            <a:spLocks noGrp="1"/>
          </p:cNvSpPr>
          <p:nvPr>
            <p:ph type="body" sz="quarter" idx="10"/>
          </p:nvPr>
        </p:nvSpPr>
        <p:spPr>
          <a:xfrm>
            <a:off x="628649" y="904973"/>
            <a:ext cx="6399680" cy="3709503"/>
          </a:xfrm>
        </p:spPr>
        <p:txBody>
          <a:bodyPr/>
          <a:lstStyle/>
          <a:p>
            <a:endParaRPr lang="en-GB" dirty="0"/>
          </a:p>
          <a:p>
            <a:endParaRPr lang="en-GB" sz="2400" dirty="0"/>
          </a:p>
          <a:p>
            <a:pPr marL="514350" indent="-457200">
              <a:buFont typeface="Arial" panose="020B0604020202020204" pitchFamily="34" charset="0"/>
              <a:buChar char="•"/>
            </a:pPr>
            <a:r>
              <a:rPr lang="en-GB" sz="2800" dirty="0">
                <a:ea typeface="ヒラギノ角ゴ Pro W3" pitchFamily="-106" charset="-128"/>
                <a:cs typeface="Arial" charset="0"/>
              </a:rPr>
              <a:t>Abbe and others online on Zoom (hopefully)</a:t>
            </a:r>
          </a:p>
          <a:p>
            <a:pPr marL="514350" indent="-457200">
              <a:buFont typeface="Arial" panose="020B0604020202020204" pitchFamily="34" charset="0"/>
              <a:buChar char="•"/>
            </a:pPr>
            <a:r>
              <a:rPr lang="en-GB" sz="2800" dirty="0">
                <a:ea typeface="ヒラギノ角ゴ Pro W3" pitchFamily="-106" charset="-128"/>
                <a:cs typeface="Arial" charset="0"/>
              </a:rPr>
              <a:t>In room support </a:t>
            </a:r>
          </a:p>
          <a:p>
            <a:pPr marL="1200150" lvl="1" indent="-457200"/>
            <a:r>
              <a:rPr lang="en-GB" sz="2800" dirty="0">
                <a:ea typeface="ヒラギノ角ゴ Pro W3" pitchFamily="-106" charset="-128"/>
                <a:cs typeface="Arial" charset="0"/>
              </a:rPr>
              <a:t>Burcu, John, IT support…. </a:t>
            </a:r>
          </a:p>
          <a:p>
            <a:pPr marL="514350" indent="-457200">
              <a:buFont typeface="Arial" panose="020B0604020202020204" pitchFamily="34" charset="0"/>
              <a:buChar char="•"/>
            </a:pPr>
            <a:r>
              <a:rPr lang="en-GB" sz="2800" dirty="0">
                <a:ea typeface="ヒラギノ角ゴ Pro W3" pitchFamily="-106" charset="-128"/>
                <a:cs typeface="Arial" charset="0"/>
              </a:rPr>
              <a:t>Questions via SLIDO </a:t>
            </a:r>
          </a:p>
          <a:p>
            <a:pPr marL="514350" indent="-457200">
              <a:buFont typeface="Arial" panose="020B0604020202020204" pitchFamily="34" charset="0"/>
              <a:buChar char="•"/>
            </a:pPr>
            <a:r>
              <a:rPr lang="en-GB" sz="2800" dirty="0">
                <a:ea typeface="ヒラギノ角ゴ Pro W3" pitchFamily="-106" charset="-128"/>
                <a:cs typeface="Arial" charset="0"/>
              </a:rPr>
              <a:t>Recording?  </a:t>
            </a:r>
            <a:endParaRPr lang="en-GB" sz="2800" dirty="0"/>
          </a:p>
          <a:p>
            <a:endParaRPr lang="en-US" dirty="0"/>
          </a:p>
        </p:txBody>
      </p:sp>
      <p:sp>
        <p:nvSpPr>
          <p:cNvPr id="4" name="Text Placeholder 3">
            <a:extLst>
              <a:ext uri="{FF2B5EF4-FFF2-40B4-BE49-F238E27FC236}">
                <a16:creationId xmlns:a16="http://schemas.microsoft.com/office/drawing/2014/main" id="{AB955363-E0BB-974E-A6D7-0938B600DA8A}"/>
              </a:ext>
            </a:extLst>
          </p:cNvPr>
          <p:cNvSpPr>
            <a:spLocks noGrp="1"/>
          </p:cNvSpPr>
          <p:nvPr>
            <p:ph type="body" sz="quarter" idx="11"/>
          </p:nvPr>
        </p:nvSpPr>
        <p:spPr/>
        <p:txBody>
          <a:bodyPr/>
          <a:lstStyle/>
          <a:p>
            <a:endParaRPr lang="en-US" dirty="0"/>
          </a:p>
        </p:txBody>
      </p:sp>
    </p:spTree>
    <p:custDataLst>
      <p:tags r:id="rId1"/>
    </p:custDataLst>
    <p:extLst>
      <p:ext uri="{BB962C8B-B14F-4D97-AF65-F5344CB8AC3E}">
        <p14:creationId xmlns:p14="http://schemas.microsoft.com/office/powerpoint/2010/main" val="3443611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8EA9B-F152-6145-8D73-C477B9298CEF}"/>
              </a:ext>
            </a:extLst>
          </p:cNvPr>
          <p:cNvSpPr>
            <a:spLocks noGrp="1"/>
          </p:cNvSpPr>
          <p:nvPr>
            <p:ph type="title"/>
          </p:nvPr>
        </p:nvSpPr>
        <p:spPr>
          <a:xfrm>
            <a:off x="628649" y="274639"/>
            <a:ext cx="7732925" cy="324452"/>
          </a:xfrm>
        </p:spPr>
        <p:txBody>
          <a:bodyPr>
            <a:normAutofit fontScale="90000"/>
          </a:bodyPr>
          <a:lstStyle/>
          <a:p>
            <a:r>
              <a:rPr lang="en-US" sz="2400" dirty="0"/>
              <a:t>Key themes</a:t>
            </a:r>
          </a:p>
        </p:txBody>
      </p:sp>
      <p:sp>
        <p:nvSpPr>
          <p:cNvPr id="3" name="Text Placeholder 2">
            <a:extLst>
              <a:ext uri="{FF2B5EF4-FFF2-40B4-BE49-F238E27FC236}">
                <a16:creationId xmlns:a16="http://schemas.microsoft.com/office/drawing/2014/main" id="{A9DC111A-3820-8840-8127-57E56F381FF6}"/>
              </a:ext>
            </a:extLst>
          </p:cNvPr>
          <p:cNvSpPr>
            <a:spLocks noGrp="1"/>
          </p:cNvSpPr>
          <p:nvPr>
            <p:ph type="body" sz="quarter" idx="10"/>
          </p:nvPr>
        </p:nvSpPr>
        <p:spPr>
          <a:xfrm>
            <a:off x="628647" y="599091"/>
            <a:ext cx="8411657" cy="4015385"/>
          </a:xfrm>
        </p:spPr>
        <p:txBody>
          <a:bodyPr/>
          <a:lstStyle/>
          <a:p>
            <a:pPr marL="400050" indent="-342900">
              <a:buFont typeface="Arial" panose="020B0604020202020204" pitchFamily="34" charset="0"/>
              <a:buChar char="•"/>
            </a:pPr>
            <a:r>
              <a:rPr lang="en-GB" sz="2000" dirty="0">
                <a:ea typeface="ヒラギノ角ゴ Pro W3" pitchFamily="-106" charset="-128"/>
                <a:cs typeface="Arial" charset="0"/>
              </a:rPr>
              <a:t>Strong focus on open research, open data, open access</a:t>
            </a:r>
          </a:p>
          <a:p>
            <a:pPr marL="1085850" lvl="1" indent="-342900"/>
            <a:r>
              <a:rPr lang="en-GB" sz="2000" dirty="0">
                <a:ea typeface="ヒラギノ角ゴ Pro W3" pitchFamily="-106" charset="-128"/>
                <a:cs typeface="Arial" charset="0"/>
              </a:rPr>
              <a:t>Metadata, datasets, outputs </a:t>
            </a:r>
          </a:p>
          <a:p>
            <a:pPr marL="400050" indent="-342900">
              <a:buFont typeface="Arial" panose="020B0604020202020204" pitchFamily="34" charset="0"/>
              <a:buChar char="•"/>
            </a:pPr>
            <a:r>
              <a:rPr lang="en-GB" sz="2000" dirty="0">
                <a:ea typeface="ヒラギノ角ゴ Pro W3" pitchFamily="-106" charset="-128"/>
                <a:cs typeface="Arial" charset="0"/>
              </a:rPr>
              <a:t>Funders, governments (not just UK) </a:t>
            </a:r>
            <a:r>
              <a:rPr lang="en-GB" sz="2000" dirty="0" err="1">
                <a:ea typeface="ヒラギノ角ゴ Pro W3" pitchFamily="-106" charset="-128"/>
                <a:cs typeface="Arial" charset="0"/>
              </a:rPr>
              <a:t>eg</a:t>
            </a:r>
            <a:r>
              <a:rPr lang="en-GB" sz="2000" dirty="0">
                <a:ea typeface="ヒラギノ角ゴ Pro W3" pitchFamily="-106" charset="-128"/>
                <a:cs typeface="Arial" charset="0"/>
              </a:rPr>
              <a:t> Geospatial Commission (Geo6) </a:t>
            </a:r>
          </a:p>
          <a:p>
            <a:pPr marL="400050" indent="-342900">
              <a:buFont typeface="Arial" panose="020B0604020202020204" pitchFamily="34" charset="0"/>
              <a:buChar char="•"/>
            </a:pPr>
            <a:r>
              <a:rPr lang="en-GB" sz="2000" dirty="0">
                <a:ea typeface="ヒラギノ角ゴ Pro W3" pitchFamily="-106" charset="-128"/>
                <a:cs typeface="Arial" charset="0"/>
              </a:rPr>
              <a:t>Information sharing regimes</a:t>
            </a:r>
          </a:p>
          <a:p>
            <a:pPr marL="400050" indent="-342900">
              <a:buFont typeface="Arial" panose="020B0604020202020204" pitchFamily="34" charset="0"/>
              <a:buChar char="•"/>
            </a:pPr>
            <a:r>
              <a:rPr lang="en-GB" sz="2000" dirty="0">
                <a:ea typeface="ヒラギノ角ゴ Pro W3" pitchFamily="-106" charset="-128"/>
                <a:cs typeface="Arial" charset="0"/>
              </a:rPr>
              <a:t>“Instinctive science” </a:t>
            </a:r>
          </a:p>
          <a:p>
            <a:pPr marL="1085850" lvl="1" indent="-342900"/>
            <a:r>
              <a:rPr lang="en-GB" sz="2000" dirty="0">
                <a:ea typeface="ヒラギノ角ゴ Pro W3" pitchFamily="-106" charset="-128"/>
                <a:cs typeface="Arial" charset="0"/>
              </a:rPr>
              <a:t>FAIR</a:t>
            </a:r>
          </a:p>
          <a:p>
            <a:pPr marL="1085850" lvl="1" indent="-342900"/>
            <a:r>
              <a:rPr lang="en-GB" sz="2000" dirty="0">
                <a:ea typeface="ヒラギノ角ゴ Pro W3" pitchFamily="-106" charset="-128"/>
                <a:cs typeface="Arial" charset="0"/>
              </a:rPr>
              <a:t>DORA evaluation </a:t>
            </a:r>
          </a:p>
          <a:p>
            <a:pPr marL="1085850" lvl="1" indent="-342900"/>
            <a:r>
              <a:rPr lang="en-GB" sz="2000" dirty="0">
                <a:ea typeface="ヒラギノ角ゴ Pro W3" pitchFamily="-106" charset="-128"/>
                <a:cs typeface="Arial" charset="0"/>
              </a:rPr>
              <a:t>Fort Lauderdale </a:t>
            </a:r>
          </a:p>
          <a:p>
            <a:pPr marL="1543050" lvl="2" indent="-342900"/>
            <a:r>
              <a:rPr lang="en-AU" dirty="0">
                <a:effectLst/>
                <a:highlight>
                  <a:srgbClr val="FFFF00"/>
                </a:highlight>
                <a:ea typeface="Times New Roman" panose="02020603050405020304" pitchFamily="18" charset="0"/>
                <a:cs typeface="Times New Roman" panose="02020603050405020304" pitchFamily="18" charset="0"/>
              </a:rPr>
              <a:t>immediately available </a:t>
            </a:r>
          </a:p>
          <a:p>
            <a:pPr marL="1543050" lvl="2" indent="-342900"/>
            <a:r>
              <a:rPr lang="en-AU" dirty="0">
                <a:ea typeface="Times New Roman" panose="02020603050405020304" pitchFamily="18" charset="0"/>
                <a:cs typeface="Times New Roman" panose="02020603050405020304" pitchFamily="18" charset="0"/>
              </a:rPr>
              <a:t>enable </a:t>
            </a:r>
            <a:r>
              <a:rPr lang="en-AU" dirty="0">
                <a:effectLst/>
                <a:ea typeface="Times New Roman" panose="02020603050405020304" pitchFamily="18" charset="0"/>
                <a:cs typeface="Times New Roman" panose="02020603050405020304" pitchFamily="18" charset="0"/>
              </a:rPr>
              <a:t>recognizes and respects important contributions </a:t>
            </a:r>
            <a:endParaRPr lang="en-GB" dirty="0">
              <a:effectLst/>
              <a:ea typeface="Times New Roman" panose="02020603050405020304" pitchFamily="18" charset="0"/>
              <a:cs typeface="Times New Roman" panose="02020603050405020304" pitchFamily="18" charset="0"/>
            </a:endParaRPr>
          </a:p>
          <a:p>
            <a:pPr marL="342900" indent="-285750">
              <a:buFont typeface="Arial" panose="020B0604020202020204" pitchFamily="34" charset="0"/>
              <a:buChar char="•"/>
            </a:pPr>
            <a:r>
              <a:rPr lang="en-GB" sz="2000" dirty="0">
                <a:ea typeface="ヒラギノ角ゴ Pro W3" pitchFamily="-106" charset="-128"/>
                <a:cs typeface="Arial" charset="0"/>
              </a:rPr>
              <a:t>Business models – sharing or reward (and different mixes) </a:t>
            </a:r>
          </a:p>
          <a:p>
            <a:pPr marL="742950" lvl="1" indent="0">
              <a:buNone/>
            </a:pPr>
            <a:endParaRPr lang="en-GB" dirty="0">
              <a:ea typeface="ヒラギノ角ゴ Pro W3" pitchFamily="-106" charset="-128"/>
              <a:cs typeface="Arial" charset="0"/>
            </a:endParaRPr>
          </a:p>
        </p:txBody>
      </p:sp>
      <p:sp>
        <p:nvSpPr>
          <p:cNvPr id="4" name="Text Placeholder 3">
            <a:extLst>
              <a:ext uri="{FF2B5EF4-FFF2-40B4-BE49-F238E27FC236}">
                <a16:creationId xmlns:a16="http://schemas.microsoft.com/office/drawing/2014/main" id="{AB955363-E0BB-974E-A6D7-0938B600DA8A}"/>
              </a:ext>
            </a:extLst>
          </p:cNvPr>
          <p:cNvSpPr>
            <a:spLocks noGrp="1"/>
          </p:cNvSpPr>
          <p:nvPr>
            <p:ph type="body" sz="quarter" idx="11"/>
          </p:nvPr>
        </p:nvSpPr>
        <p:spPr/>
        <p:txBody>
          <a:bodyPr/>
          <a:lstStyle/>
          <a:p>
            <a:endParaRPr lang="en-US" dirty="0"/>
          </a:p>
        </p:txBody>
      </p:sp>
    </p:spTree>
    <p:custDataLst>
      <p:tags r:id="rId1"/>
    </p:custDataLst>
    <p:extLst>
      <p:ext uri="{BB962C8B-B14F-4D97-AF65-F5344CB8AC3E}">
        <p14:creationId xmlns:p14="http://schemas.microsoft.com/office/powerpoint/2010/main" val="590692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8EA9B-F152-6145-8D73-C477B9298CEF}"/>
              </a:ext>
            </a:extLst>
          </p:cNvPr>
          <p:cNvSpPr>
            <a:spLocks noGrp="1"/>
          </p:cNvSpPr>
          <p:nvPr>
            <p:ph type="title"/>
          </p:nvPr>
        </p:nvSpPr>
        <p:spPr>
          <a:xfrm>
            <a:off x="628647" y="213856"/>
            <a:ext cx="7732925" cy="630335"/>
          </a:xfrm>
        </p:spPr>
        <p:txBody>
          <a:bodyPr>
            <a:normAutofit/>
          </a:bodyPr>
          <a:lstStyle/>
          <a:p>
            <a:r>
              <a:rPr lang="en-US" sz="1800" dirty="0"/>
              <a:t>And within that….1</a:t>
            </a:r>
          </a:p>
        </p:txBody>
      </p:sp>
      <p:sp>
        <p:nvSpPr>
          <p:cNvPr id="3" name="Text Placeholder 2">
            <a:extLst>
              <a:ext uri="{FF2B5EF4-FFF2-40B4-BE49-F238E27FC236}">
                <a16:creationId xmlns:a16="http://schemas.microsoft.com/office/drawing/2014/main" id="{A9DC111A-3820-8840-8127-57E56F381FF6}"/>
              </a:ext>
            </a:extLst>
          </p:cNvPr>
          <p:cNvSpPr>
            <a:spLocks noGrp="1"/>
          </p:cNvSpPr>
          <p:nvPr>
            <p:ph type="body" sz="quarter" idx="10"/>
          </p:nvPr>
        </p:nvSpPr>
        <p:spPr>
          <a:xfrm>
            <a:off x="628647" y="685801"/>
            <a:ext cx="8411657" cy="3928676"/>
          </a:xfrm>
        </p:spPr>
        <p:txBody>
          <a:bodyPr/>
          <a:lstStyle/>
          <a:p>
            <a:pPr marL="342900" indent="-285750">
              <a:buFont typeface="Arial" panose="020B0604020202020204" pitchFamily="34" charset="0"/>
              <a:buChar char="•"/>
            </a:pPr>
            <a:r>
              <a:rPr lang="en-GB" sz="1600" dirty="0">
                <a:ea typeface="ヒラギノ角ゴ Pro W3" pitchFamily="-106" charset="-128"/>
                <a:cs typeface="Arial" charset="0"/>
              </a:rPr>
              <a:t>What does open mean (</a:t>
            </a:r>
            <a:r>
              <a:rPr lang="en-GB" sz="1600" dirty="0" err="1">
                <a:ea typeface="ヒラギノ角ゴ Pro W3" pitchFamily="-106" charset="-128"/>
                <a:cs typeface="Arial" charset="0"/>
              </a:rPr>
              <a:t>eg</a:t>
            </a:r>
            <a:r>
              <a:rPr lang="en-GB" sz="1600" dirty="0">
                <a:ea typeface="ヒラギノ角ゴ Pro W3" pitchFamily="-106" charset="-128"/>
                <a:cs typeface="Arial" charset="0"/>
              </a:rPr>
              <a:t> Ordinance Survey </a:t>
            </a:r>
            <a:r>
              <a:rPr lang="en-GB" sz="1600" dirty="0" err="1">
                <a:ea typeface="ヒラギノ角ゴ Pro W3" pitchFamily="-106" charset="-128"/>
                <a:cs typeface="Arial" charset="0"/>
              </a:rPr>
              <a:t>Mastermap</a:t>
            </a:r>
            <a:r>
              <a:rPr lang="en-GB" sz="1600" dirty="0">
                <a:ea typeface="ヒラギノ角ゴ Pro W3" pitchFamily="-106" charset="-128"/>
                <a:cs typeface="Arial" charset="0"/>
              </a:rPr>
              <a:t> free, rest - Premium)</a:t>
            </a:r>
          </a:p>
          <a:p>
            <a:pPr marL="342900" indent="-285750">
              <a:buFont typeface="Arial" panose="020B0604020202020204" pitchFamily="34" charset="0"/>
              <a:buChar char="•"/>
            </a:pPr>
            <a:r>
              <a:rPr lang="en-GB" sz="1600" dirty="0">
                <a:ea typeface="ヒラギノ角ゴ Pro W3" pitchFamily="-106" charset="-128"/>
                <a:cs typeface="Arial" charset="0"/>
              </a:rPr>
              <a:t>Geospatial Strategy </a:t>
            </a:r>
          </a:p>
          <a:p>
            <a:pPr marL="914400" lvl="1" indent="-171450"/>
            <a:r>
              <a:rPr lang="en-GB" sz="1600" dirty="0">
                <a:ea typeface="ヒラギノ角ゴ Pro W3" pitchFamily="-106" charset="-128"/>
                <a:cs typeface="Arial" charset="0"/>
              </a:rPr>
              <a:t>Mission 1 “</a:t>
            </a:r>
            <a:r>
              <a:rPr lang="en-GB" sz="1600" kern="100" dirty="0">
                <a:effectLst/>
                <a:ea typeface="Calibri" panose="020F0502020204030204" pitchFamily="34" charset="0"/>
                <a:cs typeface="Times New Roman" panose="02020603050405020304" pitchFamily="18" charset="0"/>
              </a:rPr>
              <a:t>Mission one safeguard “The UK needs to create the right market conditions and </a:t>
            </a:r>
            <a:r>
              <a:rPr lang="en-GB" sz="1600" b="1" kern="100" dirty="0">
                <a:effectLst/>
                <a:ea typeface="Calibri" panose="020F0502020204030204" pitchFamily="34" charset="0"/>
                <a:cs typeface="Times New Roman" panose="02020603050405020304" pitchFamily="18" charset="0"/>
              </a:rPr>
              <a:t>incentives for innovation, while safeguarding national security, intellectual property rights and individual </a:t>
            </a:r>
            <a:r>
              <a:rPr lang="en-GB" sz="1600" kern="100" dirty="0">
                <a:effectLst/>
                <a:ea typeface="Calibri" panose="020F0502020204030204" pitchFamily="34" charset="0"/>
                <a:cs typeface="Times New Roman" panose="02020603050405020304" pitchFamily="18" charset="0"/>
              </a:rPr>
              <a:t>privacy.” </a:t>
            </a:r>
            <a:endParaRPr lang="en-GB" sz="1600" kern="100" dirty="0">
              <a:ea typeface="Calibri" panose="020F0502020204030204" pitchFamily="34" charset="0"/>
              <a:cs typeface="Times New Roman" panose="02020603050405020304" pitchFamily="18" charset="0"/>
            </a:endParaRPr>
          </a:p>
          <a:p>
            <a:pPr marL="914400" lvl="1" indent="-171450"/>
            <a:r>
              <a:rPr lang="en-GB" sz="1600" dirty="0">
                <a:effectLst/>
                <a:ea typeface="Calibri" panose="020F0502020204030204" pitchFamily="34" charset="0"/>
                <a:cs typeface="Times New Roman" panose="02020603050405020304" pitchFamily="18" charset="0"/>
              </a:rPr>
              <a:t>‘Open’ can refer to different qualities of the data such as whether it: is findable, accessible, interoperable and reusable (FAIR) ; is free at the point of use; or  has clear licensing conditions </a:t>
            </a:r>
            <a:endParaRPr lang="en-GB" sz="1600" dirty="0">
              <a:ea typeface="Calibri" panose="020F0502020204030204" pitchFamily="34" charset="0"/>
              <a:cs typeface="Times New Roman" panose="02020603050405020304" pitchFamily="18" charset="0"/>
            </a:endParaRPr>
          </a:p>
          <a:p>
            <a:pPr marL="914400" lvl="1" indent="-171450"/>
            <a:r>
              <a:rPr lang="en-GB" sz="1600" dirty="0">
                <a:ea typeface="Calibri" panose="020F0502020204030204" pitchFamily="34" charset="0"/>
                <a:cs typeface="Times New Roman" panose="02020603050405020304" pitchFamily="18" charset="0"/>
              </a:rPr>
              <a:t>“</a:t>
            </a:r>
            <a:r>
              <a:rPr lang="en-GB" sz="1600" dirty="0">
                <a:effectLst/>
                <a:ea typeface="Calibri" panose="020F0502020204030204" pitchFamily="34" charset="0"/>
                <a:cs typeface="Times New Roman" panose="02020603050405020304" pitchFamily="18" charset="0"/>
              </a:rPr>
              <a:t>To unlock the power of location, we need to take a balanced approach that considers the costs, value [golden thread and combination]  and sensitivity [individual and business</a:t>
            </a:r>
            <a:r>
              <a:rPr lang="en-GB" sz="1600" dirty="0">
                <a:ea typeface="Calibri" panose="020F0502020204030204" pitchFamily="34" charset="0"/>
                <a:cs typeface="Times New Roman" panose="02020603050405020304" pitchFamily="18" charset="0"/>
              </a:rPr>
              <a:t>]</a:t>
            </a:r>
            <a:r>
              <a:rPr lang="en-GB" sz="1600" dirty="0">
                <a:effectLst/>
                <a:ea typeface="Calibri" panose="020F0502020204030204" pitchFamily="34" charset="0"/>
                <a:cs typeface="Times New Roman" panose="02020603050405020304" pitchFamily="18" charset="0"/>
              </a:rPr>
              <a:t> of different types of data”</a:t>
            </a:r>
          </a:p>
          <a:p>
            <a:pPr marL="228600" indent="-171450">
              <a:buFont typeface="Arial" panose="020B0604020202020204" pitchFamily="34" charset="0"/>
              <a:buChar char="•"/>
            </a:pPr>
            <a:r>
              <a:rPr lang="en-GB" sz="1600" dirty="0">
                <a:ea typeface="ヒラギノ角ゴ Pro W3" pitchFamily="-106" charset="-128"/>
                <a:cs typeface="Arial" charset="0"/>
              </a:rPr>
              <a:t>Race: publication pressure, exceptions in information regimes - </a:t>
            </a:r>
            <a:r>
              <a:rPr lang="en-GB" sz="1600" dirty="0">
                <a:solidFill>
                  <a:srgbClr val="545454"/>
                </a:solidFill>
                <a:effectLst/>
                <a:ea typeface="Times New Roman" panose="02020603050405020304" pitchFamily="18" charset="0"/>
              </a:rPr>
              <a:t>s22 and 22 A FOI Act </a:t>
            </a:r>
            <a:endParaRPr lang="en-GB" sz="1600" dirty="0">
              <a:solidFill>
                <a:srgbClr val="545454"/>
              </a:solidFill>
              <a:ea typeface="ヒラギノ角ゴ Pro W3" pitchFamily="-106" charset="-128"/>
              <a:cs typeface="Arial" charset="0"/>
            </a:endParaRPr>
          </a:p>
          <a:p>
            <a:pPr marL="228600" indent="-171450">
              <a:buFont typeface="Arial" panose="020B0604020202020204" pitchFamily="34" charset="0"/>
              <a:buChar char="•"/>
            </a:pPr>
            <a:r>
              <a:rPr lang="en-GB" sz="1600" dirty="0">
                <a:ea typeface="ヒラギノ角ゴ Pro W3" pitchFamily="-106" charset="-128"/>
                <a:cs typeface="Arial" charset="0"/>
              </a:rPr>
              <a:t>Someone has to pay</a:t>
            </a:r>
          </a:p>
          <a:p>
            <a:pPr marL="228600" indent="-171450">
              <a:buFont typeface="Arial" panose="020B0604020202020204" pitchFamily="34" charset="0"/>
              <a:buChar char="•"/>
            </a:pPr>
            <a:r>
              <a:rPr lang="en-GB" sz="1600" dirty="0">
                <a:ea typeface="ヒラギノ角ゴ Pro W3" pitchFamily="-106" charset="-128"/>
                <a:cs typeface="Arial" charset="0"/>
              </a:rPr>
              <a:t>REF28 indications</a:t>
            </a:r>
          </a:p>
          <a:p>
            <a:pPr marL="228600" indent="-171450">
              <a:buFont typeface="Arial" panose="020B0604020202020204" pitchFamily="34" charset="0"/>
              <a:buChar char="•"/>
            </a:pPr>
            <a:r>
              <a:rPr lang="en-GB" sz="1600" dirty="0">
                <a:ea typeface="ヒラギノ角ゴ Pro W3" pitchFamily="-106" charset="-128"/>
                <a:cs typeface="Arial" charset="0"/>
              </a:rPr>
              <a:t>NEED to check (policy, licence, SOP, contract, standards, and support infrastructure  - </a:t>
            </a:r>
          </a:p>
          <a:p>
            <a:pPr marL="914400" lvl="1" indent="-171450"/>
            <a:r>
              <a:rPr lang="en-GB" sz="1600" dirty="0">
                <a:ea typeface="ヒラギノ角ゴ Pro W3" pitchFamily="-106" charset="-128"/>
                <a:cs typeface="Arial" charset="0"/>
              </a:rPr>
              <a:t>bottom of pages….</a:t>
            </a:r>
          </a:p>
          <a:p>
            <a:pPr marL="742950" lvl="1" indent="0">
              <a:buNone/>
            </a:pPr>
            <a:endParaRPr lang="en-US" sz="1400" dirty="0"/>
          </a:p>
        </p:txBody>
      </p:sp>
      <p:sp>
        <p:nvSpPr>
          <p:cNvPr id="4" name="Text Placeholder 3">
            <a:extLst>
              <a:ext uri="{FF2B5EF4-FFF2-40B4-BE49-F238E27FC236}">
                <a16:creationId xmlns:a16="http://schemas.microsoft.com/office/drawing/2014/main" id="{AB955363-E0BB-974E-A6D7-0938B600DA8A}"/>
              </a:ext>
            </a:extLst>
          </p:cNvPr>
          <p:cNvSpPr>
            <a:spLocks noGrp="1"/>
          </p:cNvSpPr>
          <p:nvPr>
            <p:ph type="body" sz="quarter" idx="11"/>
          </p:nvPr>
        </p:nvSpPr>
        <p:spPr>
          <a:xfrm>
            <a:off x="628650" y="904973"/>
            <a:ext cx="7732924" cy="45719"/>
          </a:xfrm>
        </p:spPr>
        <p:txBody>
          <a:bodyPr/>
          <a:lstStyle/>
          <a:p>
            <a:endParaRPr lang="en-US" dirty="0"/>
          </a:p>
        </p:txBody>
      </p:sp>
    </p:spTree>
    <p:custDataLst>
      <p:tags r:id="rId1"/>
    </p:custDataLst>
    <p:extLst>
      <p:ext uri="{BB962C8B-B14F-4D97-AF65-F5344CB8AC3E}">
        <p14:creationId xmlns:p14="http://schemas.microsoft.com/office/powerpoint/2010/main" val="4063745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8EA9B-F152-6145-8D73-C477B9298CEF}"/>
              </a:ext>
            </a:extLst>
          </p:cNvPr>
          <p:cNvSpPr>
            <a:spLocks noGrp="1"/>
          </p:cNvSpPr>
          <p:nvPr>
            <p:ph type="title"/>
          </p:nvPr>
        </p:nvSpPr>
        <p:spPr>
          <a:xfrm>
            <a:off x="628649" y="274639"/>
            <a:ext cx="7732925" cy="584616"/>
          </a:xfrm>
        </p:spPr>
        <p:txBody>
          <a:bodyPr>
            <a:normAutofit/>
          </a:bodyPr>
          <a:lstStyle/>
          <a:p>
            <a:r>
              <a:rPr lang="en-US" sz="2400" dirty="0"/>
              <a:t>And within that….2</a:t>
            </a:r>
          </a:p>
        </p:txBody>
      </p:sp>
      <p:sp>
        <p:nvSpPr>
          <p:cNvPr id="3" name="Text Placeholder 2">
            <a:extLst>
              <a:ext uri="{FF2B5EF4-FFF2-40B4-BE49-F238E27FC236}">
                <a16:creationId xmlns:a16="http://schemas.microsoft.com/office/drawing/2014/main" id="{A9DC111A-3820-8840-8127-57E56F381FF6}"/>
              </a:ext>
            </a:extLst>
          </p:cNvPr>
          <p:cNvSpPr>
            <a:spLocks noGrp="1"/>
          </p:cNvSpPr>
          <p:nvPr>
            <p:ph type="body" sz="quarter" idx="10"/>
          </p:nvPr>
        </p:nvSpPr>
        <p:spPr>
          <a:xfrm>
            <a:off x="628647" y="704851"/>
            <a:ext cx="8411657" cy="3909626"/>
          </a:xfrm>
        </p:spPr>
        <p:txBody>
          <a:bodyPr/>
          <a:lstStyle/>
          <a:p>
            <a:pPr marL="342900" indent="-285750">
              <a:buFont typeface="Arial" panose="020B0604020202020204" pitchFamily="34" charset="0"/>
              <a:buChar char="•"/>
            </a:pPr>
            <a:r>
              <a:rPr lang="en-GB" sz="1600" dirty="0">
                <a:ea typeface="ヒラギノ角ゴ Pro W3" pitchFamily="-106" charset="-128"/>
                <a:cs typeface="Arial" charset="0"/>
              </a:rPr>
              <a:t>National differences</a:t>
            </a:r>
          </a:p>
          <a:p>
            <a:pPr marL="400050" indent="-342900">
              <a:buFont typeface="Arial" panose="020B0604020202020204" pitchFamily="34" charset="0"/>
              <a:buChar char="•"/>
            </a:pPr>
            <a:r>
              <a:rPr lang="en-GB" sz="1600" dirty="0">
                <a:ea typeface="ヒラギノ角ゴ Pro W3" pitchFamily="-106" charset="-128"/>
                <a:cs typeface="Arial" charset="0"/>
              </a:rPr>
              <a:t>Who “own” the data you are working with</a:t>
            </a:r>
          </a:p>
          <a:p>
            <a:pPr marL="1085850" lvl="1" indent="-342900"/>
            <a:r>
              <a:rPr lang="en-GB" sz="1600" dirty="0">
                <a:ea typeface="ヒラギノ角ゴ Pro W3" pitchFamily="-106" charset="-128"/>
                <a:cs typeface="Arial" charset="0"/>
              </a:rPr>
              <a:t>IP rights, funder, government </a:t>
            </a:r>
          </a:p>
          <a:p>
            <a:pPr marL="1543050" lvl="2" indent="-342900"/>
            <a:r>
              <a:rPr lang="en-GB" sz="1600" u="sng" dirty="0">
                <a:solidFill>
                  <a:srgbClr val="0000FF"/>
                </a:solidFill>
                <a:effectLst/>
                <a:ea typeface="Calibri" panose="020F0502020204030204" pitchFamily="34" charset="0"/>
                <a:cs typeface="Times New Roman" panose="02020603050405020304" pitchFamily="18" charset="0"/>
                <a:hlinkClick r:id="rId4"/>
              </a:rPr>
              <a:t>The James Hutton Institute Open Data Licence (download).pdf</a:t>
            </a:r>
            <a:endParaRPr lang="en-GB" sz="1600" u="sng" dirty="0">
              <a:solidFill>
                <a:srgbClr val="0000FF"/>
              </a:solidFill>
              <a:effectLst/>
              <a:ea typeface="ヒラギノ角ゴ Pro W3" pitchFamily="-106" charset="-128"/>
              <a:cs typeface="Arial" charset="0"/>
            </a:endParaRPr>
          </a:p>
          <a:p>
            <a:pPr marL="1543050" lvl="2" indent="-342900"/>
            <a:r>
              <a:rPr lang="en-GB" sz="1600" dirty="0">
                <a:effectLst/>
                <a:ea typeface="Calibri" panose="020F0502020204030204" pitchFamily="34" charset="0"/>
                <a:cs typeface="Times New Roman" panose="02020603050405020304" pitchFamily="18" charset="0"/>
              </a:rPr>
              <a:t>Cranfield Soils “depending on the status of the user, the cost can vary from a fully commercial charge for data lease to being royalty free with a small charge for extraction and preparation of the data to meet the user’s needs”</a:t>
            </a:r>
            <a:endParaRPr lang="en-GB" sz="1600" dirty="0">
              <a:ea typeface="ヒラギノ角ゴ Pro W3" pitchFamily="-106" charset="-128"/>
              <a:cs typeface="Arial" charset="0"/>
            </a:endParaRPr>
          </a:p>
          <a:p>
            <a:pPr marL="400050" indent="-342900">
              <a:buFont typeface="Arial" panose="020B0604020202020204" pitchFamily="34" charset="0"/>
              <a:buChar char="•"/>
            </a:pPr>
            <a:r>
              <a:rPr lang="en-GB" sz="1600" dirty="0">
                <a:ea typeface="ヒラギノ角ゴ Pro W3" pitchFamily="-106" charset="-128"/>
                <a:cs typeface="Arial" charset="0"/>
              </a:rPr>
              <a:t>Check licences for what you can do now and for your results</a:t>
            </a:r>
          </a:p>
          <a:p>
            <a:pPr marL="1085850" lvl="1" indent="-342900"/>
            <a:r>
              <a:rPr lang="en-GB" sz="1600" dirty="0">
                <a:ea typeface="ヒラギノ角ゴ Pro W3" pitchFamily="-106" charset="-128"/>
                <a:cs typeface="Arial" charset="0"/>
              </a:rPr>
              <a:t>data and publication </a:t>
            </a:r>
          </a:p>
          <a:p>
            <a:pPr marL="1085850" lvl="1" indent="-342900"/>
            <a:r>
              <a:rPr lang="en-GB" sz="1600" dirty="0">
                <a:ea typeface="ヒラギノ角ゴ Pro W3" pitchFamily="-106" charset="-128"/>
                <a:cs typeface="Arial" charset="0"/>
              </a:rPr>
              <a:t>non commercial/commercial</a:t>
            </a:r>
          </a:p>
          <a:p>
            <a:pPr marL="1085850" lvl="1" indent="-342900"/>
            <a:r>
              <a:rPr lang="en-GB" sz="1600" dirty="0">
                <a:ea typeface="Calibri" panose="020F0502020204030204" pitchFamily="34" charset="0"/>
              </a:rPr>
              <a:t>raw and value-added</a:t>
            </a:r>
          </a:p>
          <a:p>
            <a:pPr marL="1085850" lvl="1" indent="-342900"/>
            <a:r>
              <a:rPr lang="en-GB" sz="1600" dirty="0">
                <a:ea typeface="ヒラギノ角ゴ Pro W3" pitchFamily="-106" charset="-128"/>
                <a:cs typeface="Arial" charset="0"/>
              </a:rPr>
              <a:t>reputation/taken as is</a:t>
            </a:r>
          </a:p>
          <a:p>
            <a:pPr marL="400050" indent="-342900">
              <a:buFont typeface="Arial" panose="020B0604020202020204" pitchFamily="34" charset="0"/>
              <a:buChar char="•"/>
            </a:pPr>
            <a:r>
              <a:rPr lang="en-GB" sz="1600" dirty="0">
                <a:ea typeface="ヒラギノ角ゴ Pro W3" pitchFamily="-106" charset="-128"/>
                <a:cs typeface="Arial" charset="0"/>
              </a:rPr>
              <a:t>Expectations of making licence clear for publication, minting DOI for datasets</a:t>
            </a:r>
          </a:p>
          <a:p>
            <a:pPr marL="1085850" lvl="1" indent="-342900"/>
            <a:r>
              <a:rPr lang="en-GB" sz="1600" dirty="0">
                <a:ea typeface="ヒラギノ角ゴ Pro W3" pitchFamily="-106" charset="-128"/>
                <a:cs typeface="Arial" charset="0"/>
              </a:rPr>
              <a:t>have others done as they would be done by? </a:t>
            </a:r>
          </a:p>
          <a:p>
            <a:pPr marL="1085850" lvl="1" indent="-342900"/>
            <a:r>
              <a:rPr lang="en-GB" sz="1600" dirty="0">
                <a:ea typeface="ヒラギノ角ゴ Pro W3" pitchFamily="-106" charset="-128"/>
                <a:cs typeface="Arial" charset="0"/>
              </a:rPr>
              <a:t>Data management and dissemination plan</a:t>
            </a:r>
          </a:p>
          <a:p>
            <a:pPr marL="400050" indent="-342900">
              <a:buFont typeface="Arial" panose="020B0604020202020204" pitchFamily="34" charset="0"/>
              <a:buChar char="•"/>
            </a:pPr>
            <a:endParaRPr lang="en-GB" sz="1400" dirty="0">
              <a:ea typeface="ヒラギノ角ゴ Pro W3" pitchFamily="-106" charset="-128"/>
              <a:cs typeface="Arial" charset="0"/>
            </a:endParaRPr>
          </a:p>
          <a:p>
            <a:pPr marL="742950" lvl="1" indent="0">
              <a:buNone/>
            </a:pPr>
            <a:endParaRPr lang="en-US" sz="1400" dirty="0"/>
          </a:p>
        </p:txBody>
      </p:sp>
      <p:sp>
        <p:nvSpPr>
          <p:cNvPr id="4" name="Text Placeholder 3">
            <a:extLst>
              <a:ext uri="{FF2B5EF4-FFF2-40B4-BE49-F238E27FC236}">
                <a16:creationId xmlns:a16="http://schemas.microsoft.com/office/drawing/2014/main" id="{AB955363-E0BB-974E-A6D7-0938B600DA8A}"/>
              </a:ext>
            </a:extLst>
          </p:cNvPr>
          <p:cNvSpPr>
            <a:spLocks noGrp="1"/>
          </p:cNvSpPr>
          <p:nvPr>
            <p:ph type="body" sz="quarter" idx="11"/>
          </p:nvPr>
        </p:nvSpPr>
        <p:spPr>
          <a:xfrm>
            <a:off x="628650" y="904973"/>
            <a:ext cx="7732924" cy="45719"/>
          </a:xfrm>
        </p:spPr>
        <p:txBody>
          <a:bodyPr/>
          <a:lstStyle/>
          <a:p>
            <a:endParaRPr lang="en-US" dirty="0"/>
          </a:p>
        </p:txBody>
      </p:sp>
    </p:spTree>
    <p:custDataLst>
      <p:tags r:id="rId1"/>
    </p:custDataLst>
    <p:extLst>
      <p:ext uri="{BB962C8B-B14F-4D97-AF65-F5344CB8AC3E}">
        <p14:creationId xmlns:p14="http://schemas.microsoft.com/office/powerpoint/2010/main" val="961886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8EA9B-F152-6145-8D73-C477B9298CEF}"/>
              </a:ext>
            </a:extLst>
          </p:cNvPr>
          <p:cNvSpPr>
            <a:spLocks noGrp="1"/>
          </p:cNvSpPr>
          <p:nvPr>
            <p:ph type="title"/>
          </p:nvPr>
        </p:nvSpPr>
        <p:spPr/>
        <p:txBody>
          <a:bodyPr>
            <a:normAutofit/>
          </a:bodyPr>
          <a:lstStyle/>
          <a:p>
            <a:r>
              <a:rPr lang="en-US" sz="2400" dirty="0"/>
              <a:t>Some starting checklists - 1</a:t>
            </a:r>
          </a:p>
        </p:txBody>
      </p:sp>
      <p:sp>
        <p:nvSpPr>
          <p:cNvPr id="3" name="Text Placeholder 2">
            <a:extLst>
              <a:ext uri="{FF2B5EF4-FFF2-40B4-BE49-F238E27FC236}">
                <a16:creationId xmlns:a16="http://schemas.microsoft.com/office/drawing/2014/main" id="{A9DC111A-3820-8840-8127-57E56F381FF6}"/>
              </a:ext>
            </a:extLst>
          </p:cNvPr>
          <p:cNvSpPr>
            <a:spLocks noGrp="1"/>
          </p:cNvSpPr>
          <p:nvPr>
            <p:ph type="body" sz="quarter" idx="10"/>
          </p:nvPr>
        </p:nvSpPr>
        <p:spPr>
          <a:xfrm>
            <a:off x="628647" y="904973"/>
            <a:ext cx="8411657" cy="3709503"/>
          </a:xfrm>
        </p:spPr>
        <p:txBody>
          <a:bodyPr/>
          <a:lstStyle/>
          <a:p>
            <a:pPr marL="400050" indent="-342900">
              <a:buFont typeface="Arial" panose="020B0604020202020204" pitchFamily="34" charset="0"/>
              <a:buChar char="•"/>
            </a:pPr>
            <a:r>
              <a:rPr lang="en-US" sz="1600" dirty="0">
                <a:ea typeface="ヒラギノ角ゴ Pro W3" pitchFamily="-106" charset="-128"/>
                <a:cs typeface="Arial" charset="0"/>
              </a:rPr>
              <a:t>N</a:t>
            </a:r>
            <a:r>
              <a:rPr lang="en-GB" sz="1600" dirty="0">
                <a:ea typeface="ヒラギノ角ゴ Pro W3" pitchFamily="-106" charset="-128"/>
                <a:cs typeface="Arial" charset="0"/>
              </a:rPr>
              <a:t>ERC </a:t>
            </a:r>
            <a:r>
              <a:rPr lang="en-GB" sz="1600" dirty="0" err="1">
                <a:ea typeface="ヒラギノ角ゴ Pro W3" pitchFamily="-106" charset="-128"/>
                <a:cs typeface="Arial" charset="0"/>
              </a:rPr>
              <a:t>DataTree</a:t>
            </a:r>
            <a:r>
              <a:rPr lang="en-GB" sz="1600" dirty="0">
                <a:ea typeface="ヒラギノ角ゴ Pro W3" pitchFamily="-106" charset="-128"/>
                <a:cs typeface="Arial" charset="0"/>
              </a:rPr>
              <a:t> training - </a:t>
            </a:r>
            <a:r>
              <a:rPr lang="en-GB" sz="1600" u="sng" dirty="0">
                <a:solidFill>
                  <a:srgbClr val="0000FF"/>
                </a:solidFill>
                <a:effectLst/>
                <a:ea typeface="Times New Roman" panose="02020603050405020304" pitchFamily="18" charset="0"/>
                <a:cs typeface="Times New Roman" panose="02020603050405020304" pitchFamily="18" charset="0"/>
                <a:hlinkClick r:id="rId4"/>
              </a:rPr>
              <a:t>https://datatree.org.uk/</a:t>
            </a:r>
            <a:r>
              <a:rPr lang="en-GB" sz="1600" dirty="0">
                <a:solidFill>
                  <a:srgbClr val="545454"/>
                </a:solidFill>
                <a:effectLst/>
                <a:ea typeface="Times New Roman" panose="02020603050405020304" pitchFamily="18" charset="0"/>
              </a:rPr>
              <a:t> - funded by NERC launched 2018  topics 1, 3, 6 </a:t>
            </a:r>
            <a:endParaRPr lang="en-GB" sz="1600" dirty="0">
              <a:ea typeface="ヒラギノ角ゴ Pro W3" pitchFamily="-106" charset="-128"/>
              <a:cs typeface="Arial" charset="0"/>
            </a:endParaRPr>
          </a:p>
          <a:p>
            <a:pPr marL="400050" indent="-342900">
              <a:buFont typeface="Arial" panose="020B0604020202020204" pitchFamily="34" charset="0"/>
              <a:buChar char="•"/>
            </a:pPr>
            <a:r>
              <a:rPr lang="en-GB" sz="1600" dirty="0">
                <a:effectLst/>
                <a:ea typeface="Calibri" panose="020F0502020204030204" pitchFamily="34" charset="0"/>
                <a:cs typeface="Times New Roman" panose="02020603050405020304" pitchFamily="18" charset="0"/>
                <a:hlinkClick r:id="rId5"/>
              </a:rPr>
              <a:t>https://www.ukri.org/manage-your-award/publishing-your-research-findings/making-your-research-data-open/</a:t>
            </a:r>
            <a:r>
              <a:rPr lang="en-US" sz="1600" dirty="0">
                <a:effectLst/>
                <a:ea typeface="Calibri" panose="020F0502020204030204" pitchFamily="34" charset="0"/>
                <a:cs typeface="Times New Roman" panose="02020603050405020304" pitchFamily="18" charset="0"/>
              </a:rPr>
              <a:t> [doesn’t refer to IP previous one did] </a:t>
            </a:r>
          </a:p>
          <a:p>
            <a:pPr marL="1085850" lvl="1" indent="-342900"/>
            <a:r>
              <a:rPr lang="en-GB" sz="1600" dirty="0">
                <a:ea typeface="ヒラギノ角ゴ Pro W3" pitchFamily="-106" charset="-128"/>
                <a:cs typeface="Arial" charset="0"/>
              </a:rPr>
              <a:t>3 “</a:t>
            </a:r>
            <a:r>
              <a:rPr lang="en-GB" sz="1600" kern="0" dirty="0">
                <a:solidFill>
                  <a:srgbClr val="505050"/>
                </a:solidFill>
                <a:effectLst/>
                <a:ea typeface="Times New Roman" panose="02020603050405020304" pitchFamily="18" charset="0"/>
                <a:cs typeface="Times New Roman" panose="02020603050405020304" pitchFamily="18" charset="0"/>
              </a:rPr>
              <a:t>You should record and make metadata available and discoverable to other researchers in a way that helps them to understand the research and reuse potential of the data. Published results should always include information about how to access the supporting data” </a:t>
            </a:r>
          </a:p>
          <a:p>
            <a:pPr marL="1085850" lvl="1" indent="-342900"/>
            <a:r>
              <a:rPr lang="en-GB" sz="1600" kern="0" dirty="0">
                <a:solidFill>
                  <a:srgbClr val="505050"/>
                </a:solidFill>
                <a:ea typeface="ヒラギノ角ゴ Pro W3" pitchFamily="-106" charset="-128"/>
                <a:cs typeface="Times New Roman" panose="02020603050405020304" pitchFamily="18" charset="0"/>
              </a:rPr>
              <a:t>5 “</a:t>
            </a:r>
            <a:r>
              <a:rPr lang="en-GB" sz="1600" kern="0" dirty="0">
                <a:solidFill>
                  <a:srgbClr val="505050"/>
                </a:solidFill>
                <a:effectLst/>
                <a:ea typeface="Times New Roman" panose="02020603050405020304" pitchFamily="18" charset="0"/>
                <a:cs typeface="Times New Roman" panose="02020603050405020304" pitchFamily="18" charset="0"/>
              </a:rPr>
              <a:t>To make sure you get appropriate recognition, you may be entitled to a limited period of privileged use of the data you have collected and analysed to publish the results of your research. The length of time depends on the research discipline and the research council running the funding opportunity”</a:t>
            </a:r>
            <a:endParaRPr lang="en-GB" sz="1600" kern="0" dirty="0">
              <a:solidFill>
                <a:srgbClr val="505050"/>
              </a:solidFill>
              <a:ea typeface="ヒラギノ角ゴ Pro W3" pitchFamily="-106" charset="-128"/>
              <a:cs typeface="Times New Roman" panose="02020603050405020304" pitchFamily="18" charset="0"/>
            </a:endParaRPr>
          </a:p>
          <a:p>
            <a:pPr marL="400050" indent="-342900">
              <a:buFont typeface="Arial" panose="020B0604020202020204" pitchFamily="34" charset="0"/>
              <a:buChar char="•"/>
            </a:pPr>
            <a:r>
              <a:rPr lang="en-GB" sz="1600" u="sng" dirty="0">
                <a:solidFill>
                  <a:srgbClr val="0000FF"/>
                </a:solidFill>
                <a:effectLst/>
                <a:ea typeface="Calibri" panose="020F0502020204030204" pitchFamily="34" charset="0"/>
                <a:cs typeface="Times New Roman" panose="02020603050405020304" pitchFamily="18" charset="0"/>
                <a:hlinkClick r:id="rId6"/>
              </a:rPr>
              <a:t>https://www.ukri.org/about-us/policies-standards-and-data/good-research-resource-hub/open-research/</a:t>
            </a:r>
            <a:endParaRPr lang="en-GB" sz="1600" dirty="0">
              <a:hlinkClick r:id="rId7"/>
            </a:endParaRPr>
          </a:p>
          <a:p>
            <a:pPr marL="400050" indent="-342900">
              <a:buFont typeface="Arial" panose="020B0604020202020204" pitchFamily="34" charset="0"/>
              <a:buChar char="•"/>
            </a:pPr>
            <a:endParaRPr lang="en-GB" sz="1100" dirty="0">
              <a:ea typeface="ヒラギノ角ゴ Pro W3" pitchFamily="-106" charset="-128"/>
              <a:cs typeface="Arial" charset="0"/>
            </a:endParaRPr>
          </a:p>
          <a:p>
            <a:pPr marL="400050" indent="-342900">
              <a:buFont typeface="Arial" panose="020B0604020202020204" pitchFamily="34" charset="0"/>
              <a:buChar char="•"/>
            </a:pPr>
            <a:endParaRPr lang="en-GB" sz="1600" dirty="0">
              <a:effectLst/>
              <a:ea typeface="Calibri" panose="020F050202020403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AB955363-E0BB-974E-A6D7-0938B600DA8A}"/>
              </a:ext>
            </a:extLst>
          </p:cNvPr>
          <p:cNvSpPr>
            <a:spLocks noGrp="1"/>
          </p:cNvSpPr>
          <p:nvPr>
            <p:ph type="body" sz="quarter" idx="11"/>
          </p:nvPr>
        </p:nvSpPr>
        <p:spPr/>
        <p:txBody>
          <a:bodyPr/>
          <a:lstStyle/>
          <a:p>
            <a:endParaRPr lang="en-US" dirty="0"/>
          </a:p>
        </p:txBody>
      </p:sp>
    </p:spTree>
    <p:custDataLst>
      <p:tags r:id="rId1"/>
    </p:custDataLst>
    <p:extLst>
      <p:ext uri="{BB962C8B-B14F-4D97-AF65-F5344CB8AC3E}">
        <p14:creationId xmlns:p14="http://schemas.microsoft.com/office/powerpoint/2010/main" val="2346844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8EA9B-F152-6145-8D73-C477B9298CEF}"/>
              </a:ext>
            </a:extLst>
          </p:cNvPr>
          <p:cNvSpPr>
            <a:spLocks noGrp="1"/>
          </p:cNvSpPr>
          <p:nvPr>
            <p:ph type="title"/>
          </p:nvPr>
        </p:nvSpPr>
        <p:spPr/>
        <p:txBody>
          <a:bodyPr>
            <a:normAutofit/>
          </a:bodyPr>
          <a:lstStyle/>
          <a:p>
            <a:r>
              <a:rPr lang="en-US" sz="2400" dirty="0"/>
              <a:t>Some starting checklists - 2</a:t>
            </a:r>
          </a:p>
        </p:txBody>
      </p:sp>
      <p:sp>
        <p:nvSpPr>
          <p:cNvPr id="3" name="Text Placeholder 2">
            <a:extLst>
              <a:ext uri="{FF2B5EF4-FFF2-40B4-BE49-F238E27FC236}">
                <a16:creationId xmlns:a16="http://schemas.microsoft.com/office/drawing/2014/main" id="{A9DC111A-3820-8840-8127-57E56F381FF6}"/>
              </a:ext>
            </a:extLst>
          </p:cNvPr>
          <p:cNvSpPr>
            <a:spLocks noGrp="1"/>
          </p:cNvSpPr>
          <p:nvPr>
            <p:ph type="body" sz="quarter" idx="10"/>
          </p:nvPr>
        </p:nvSpPr>
        <p:spPr>
          <a:xfrm>
            <a:off x="628647" y="665019"/>
            <a:ext cx="8411657" cy="3949458"/>
          </a:xfrm>
        </p:spPr>
        <p:txBody>
          <a:bodyPr/>
          <a:lstStyle/>
          <a:p>
            <a:pPr marL="342900" indent="-285750">
              <a:buFont typeface="Arial" panose="020B0604020202020204" pitchFamily="34" charset="0"/>
              <a:buChar char="•"/>
            </a:pPr>
            <a:r>
              <a:rPr lang="en-GB" sz="1600" kern="100" dirty="0">
                <a:effectLst/>
                <a:ea typeface="Calibri" panose="020F0502020204030204" pitchFamily="34" charset="0"/>
                <a:cs typeface="Times New Roman" panose="02020603050405020304" pitchFamily="18" charset="0"/>
              </a:rPr>
              <a:t>NERC data policy  https://www.ukri.org/about-us/nerc/our-policies-and-standards/nerc-data-policy/ </a:t>
            </a:r>
          </a:p>
          <a:p>
            <a:pPr marL="1085850" lvl="1" indent="-342900"/>
            <a:r>
              <a:rPr lang="en-GB" sz="1600" kern="100" dirty="0">
                <a:effectLst/>
                <a:ea typeface="Calibri" panose="020F0502020204030204" pitchFamily="34" charset="0"/>
                <a:cs typeface="Times New Roman" panose="02020603050405020304" pitchFamily="18" charset="0"/>
              </a:rPr>
              <a:t>“</a:t>
            </a:r>
            <a:r>
              <a:rPr lang="en-GB" sz="1600" kern="100" dirty="0">
                <a:solidFill>
                  <a:srgbClr val="505050"/>
                </a:solidFill>
                <a:effectLst/>
                <a:ea typeface="Calibri" panose="020F0502020204030204" pitchFamily="34" charset="0"/>
                <a:cs typeface="Times New Roman" panose="02020603050405020304" pitchFamily="18" charset="0"/>
              </a:rPr>
              <a:t>Central to the policy is that NERC-funded scientists must make their data openly available within two years of collection, and deposit it in a NERC data centre for long-term preservation. The aim is that all NERC-funded data are managed and made available for anybody to use without any restrictions.” </a:t>
            </a:r>
            <a:r>
              <a:rPr lang="en-GB" sz="1600" dirty="0">
                <a:solidFill>
                  <a:srgbClr val="505050"/>
                </a:solidFill>
                <a:effectLst/>
                <a:ea typeface="Calibri" panose="020F0502020204030204" pitchFamily="34" charset="0"/>
                <a:cs typeface="Times New Roman" panose="02020603050405020304" pitchFamily="18" charset="0"/>
              </a:rPr>
              <a:t>https://www.ukri.org/wp-content/uploads/2022/03/NERC-080322-policy-data-021219.pdf </a:t>
            </a:r>
            <a:endParaRPr lang="en-GB" sz="1600" kern="100" dirty="0">
              <a:effectLst/>
              <a:ea typeface="Calibri" panose="020F0502020204030204" pitchFamily="34" charset="0"/>
              <a:cs typeface="Times New Roman" panose="02020603050405020304" pitchFamily="18" charset="0"/>
            </a:endParaRPr>
          </a:p>
          <a:p>
            <a:pPr marL="400050" indent="-342900">
              <a:buFont typeface="Arial" panose="020B0604020202020204" pitchFamily="34" charset="0"/>
              <a:buChar char="•"/>
            </a:pPr>
            <a:r>
              <a:rPr lang="en-GB" sz="1600" dirty="0">
                <a:effectLst/>
                <a:ea typeface="Calibri" panose="020F0502020204030204" pitchFamily="34" charset="0"/>
                <a:cs typeface="Times New Roman" panose="02020603050405020304" pitchFamily="18" charset="0"/>
                <a:hlinkClick r:id="rId4"/>
              </a:rPr>
              <a:t>https://www.ukri.org/wp-content/uploads/2016/02/NERC-220322-Policy-LicensingAndChargingForInformation.pdf</a:t>
            </a:r>
            <a:endParaRPr lang="en-GB" sz="1600" dirty="0">
              <a:ea typeface="Calibri" panose="020F0502020204030204" pitchFamily="34" charset="0"/>
              <a:cs typeface="Times New Roman" panose="02020603050405020304" pitchFamily="18" charset="0"/>
            </a:endParaRPr>
          </a:p>
          <a:p>
            <a:pPr marL="400050" indent="-342900">
              <a:buFont typeface="Arial" panose="020B0604020202020204" pitchFamily="34" charset="0"/>
              <a:buChar char="•"/>
            </a:pPr>
            <a:r>
              <a:rPr lang="en-GB" sz="1600" dirty="0">
                <a:hlinkClick r:id="rId5"/>
              </a:rPr>
              <a:t>UK Government Licensing Framework - Re-using PSI (nationalarchives.gov.uk)</a:t>
            </a:r>
            <a:endParaRPr lang="en-GB" sz="1600" dirty="0"/>
          </a:p>
          <a:p>
            <a:pPr marL="400050" indent="-342900">
              <a:buFont typeface="Arial" panose="020B0604020202020204" pitchFamily="34" charset="0"/>
              <a:buChar char="•"/>
            </a:pPr>
            <a:r>
              <a:rPr lang="en-GB" sz="1600" dirty="0">
                <a:hlinkClick r:id="rId6"/>
              </a:rPr>
              <a:t>Geospatial Commission making geospatial data more accessible - GOV.UK (www.gov.uk)</a:t>
            </a:r>
            <a:endParaRPr lang="en-GB" sz="1600" dirty="0"/>
          </a:p>
          <a:p>
            <a:pPr marL="1028700" lvl="1" indent="-285750"/>
            <a:r>
              <a:rPr lang="en-GB" sz="1600" kern="100" dirty="0">
                <a:effectLst/>
                <a:ea typeface="Calibri" panose="020F0502020204030204" pitchFamily="34" charset="0"/>
                <a:cs typeface="Times New Roman" panose="02020603050405020304" pitchFamily="18" charset="0"/>
              </a:rPr>
              <a:t>Data Exploration Licence allows anyone to freely access data held by the British Geological Survey, Coal Authority, HM Land Registry, Ordnance Survey and the UK Hydrographic Office, Valuation Agency for research, development and innovation purposes</a:t>
            </a:r>
            <a:endParaRPr lang="en-GB" sz="1600" dirty="0">
              <a:hlinkClick r:id="rId7"/>
            </a:endParaRPr>
          </a:p>
          <a:p>
            <a:pPr marL="342900" indent="-285750">
              <a:buFont typeface="Arial" panose="020B0604020202020204" pitchFamily="34" charset="0"/>
              <a:buChar char="•"/>
            </a:pPr>
            <a:r>
              <a:rPr lang="en-GB" sz="1600" dirty="0">
                <a:hlinkClick r:id="rId7"/>
              </a:rPr>
              <a:t>Open Government Licence - Re-using PSI (nationalarchives.gov.uk)</a:t>
            </a:r>
            <a:endParaRPr lang="en-GB" sz="1600" kern="100" dirty="0">
              <a:effectLst/>
              <a:ea typeface="Calibri" panose="020F0502020204030204" pitchFamily="34" charset="0"/>
              <a:cs typeface="Times New Roman" panose="02020603050405020304" pitchFamily="18" charset="0"/>
            </a:endParaRPr>
          </a:p>
          <a:p>
            <a:pPr marL="400050" indent="-342900">
              <a:buFont typeface="Arial" panose="020B0604020202020204" pitchFamily="34" charset="0"/>
              <a:buChar char="•"/>
            </a:pPr>
            <a:endParaRPr lang="en-GB" sz="1600" dirty="0">
              <a:effectLst/>
              <a:ea typeface="Calibri" panose="020F050202020403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AB955363-E0BB-974E-A6D7-0938B600DA8A}"/>
              </a:ext>
            </a:extLst>
          </p:cNvPr>
          <p:cNvSpPr>
            <a:spLocks noGrp="1"/>
          </p:cNvSpPr>
          <p:nvPr>
            <p:ph type="body" sz="quarter" idx="11"/>
          </p:nvPr>
        </p:nvSpPr>
        <p:spPr/>
        <p:txBody>
          <a:bodyPr/>
          <a:lstStyle/>
          <a:p>
            <a:endParaRPr lang="en-US" dirty="0"/>
          </a:p>
        </p:txBody>
      </p:sp>
    </p:spTree>
    <p:custDataLst>
      <p:tags r:id="rId1"/>
    </p:custDataLst>
    <p:extLst>
      <p:ext uri="{BB962C8B-B14F-4D97-AF65-F5344CB8AC3E}">
        <p14:creationId xmlns:p14="http://schemas.microsoft.com/office/powerpoint/2010/main" val="985311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8EA9B-F152-6145-8D73-C477B9298CEF}"/>
              </a:ext>
            </a:extLst>
          </p:cNvPr>
          <p:cNvSpPr>
            <a:spLocks noGrp="1"/>
          </p:cNvSpPr>
          <p:nvPr>
            <p:ph type="title"/>
          </p:nvPr>
        </p:nvSpPr>
        <p:spPr/>
        <p:txBody>
          <a:bodyPr>
            <a:normAutofit/>
          </a:bodyPr>
          <a:lstStyle/>
          <a:p>
            <a:r>
              <a:rPr lang="en-US" sz="2400" dirty="0"/>
              <a:t>Some starting checklists - 3</a:t>
            </a:r>
          </a:p>
        </p:txBody>
      </p:sp>
      <p:sp>
        <p:nvSpPr>
          <p:cNvPr id="3" name="Text Placeholder 2">
            <a:extLst>
              <a:ext uri="{FF2B5EF4-FFF2-40B4-BE49-F238E27FC236}">
                <a16:creationId xmlns:a16="http://schemas.microsoft.com/office/drawing/2014/main" id="{A9DC111A-3820-8840-8127-57E56F381FF6}"/>
              </a:ext>
            </a:extLst>
          </p:cNvPr>
          <p:cNvSpPr>
            <a:spLocks noGrp="1"/>
          </p:cNvSpPr>
          <p:nvPr>
            <p:ph type="body" sz="quarter" idx="10"/>
          </p:nvPr>
        </p:nvSpPr>
        <p:spPr>
          <a:xfrm>
            <a:off x="628647" y="904973"/>
            <a:ext cx="8411657" cy="3709503"/>
          </a:xfrm>
        </p:spPr>
        <p:txBody>
          <a:bodyPr/>
          <a:lstStyle/>
          <a:p>
            <a:pPr marL="400050" indent="-342900">
              <a:buFont typeface="Arial" panose="020B0604020202020204" pitchFamily="34" charset="0"/>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00050" indent="-342900">
              <a:buFont typeface="Arial" panose="020B0604020202020204" pitchFamily="34" charset="0"/>
              <a:buChar char="•"/>
            </a:pPr>
            <a:r>
              <a:rPr lang="en-GB" sz="1800" u="sng" dirty="0">
                <a:solidFill>
                  <a:srgbClr val="0000FF"/>
                </a:solidFill>
                <a:effectLst/>
                <a:ea typeface="Calibri" panose="020F0502020204030204" pitchFamily="34" charset="0"/>
                <a:cs typeface="Times New Roman" panose="02020603050405020304" pitchFamily="18" charset="0"/>
                <a:hlinkClick r:id="rId4"/>
              </a:rPr>
              <a:t>British Geological Survey </a:t>
            </a:r>
            <a:r>
              <a:rPr lang="en-GB" dirty="0">
                <a:hlinkClick r:id="rId5"/>
              </a:rPr>
              <a:t>Welcome to BGS - British Geological Survey</a:t>
            </a:r>
            <a:endParaRPr lang="en-GB" sz="1800" u="sng" dirty="0">
              <a:solidFill>
                <a:srgbClr val="0000FF"/>
              </a:solidFill>
              <a:effectLst/>
              <a:ea typeface="Calibri" panose="020F0502020204030204" pitchFamily="34" charset="0"/>
              <a:cs typeface="Times New Roman" panose="02020603050405020304" pitchFamily="18" charset="0"/>
              <a:hlinkClick r:id="rId4"/>
            </a:endParaRPr>
          </a:p>
          <a:p>
            <a:pPr marL="400050" indent="-342900">
              <a:buFont typeface="Arial" panose="020B0604020202020204" pitchFamily="34" charset="0"/>
              <a:buChar char="•"/>
            </a:pPr>
            <a:r>
              <a:rPr lang="en-GB" sz="1800" u="sng" dirty="0">
                <a:solidFill>
                  <a:srgbClr val="0000FF"/>
                </a:solidFill>
                <a:effectLst/>
                <a:ea typeface="Calibri" panose="020F0502020204030204" pitchFamily="34" charset="0"/>
                <a:cs typeface="Times New Roman" panose="02020603050405020304" pitchFamily="18" charset="0"/>
                <a:hlinkClick r:id="rId4"/>
              </a:rPr>
              <a:t>https://www.bgs.ac.uk/geological-data/national-geoscience-data-centre/</a:t>
            </a:r>
            <a:endParaRPr lang="en-GB" sz="1800" u="sng" dirty="0">
              <a:solidFill>
                <a:srgbClr val="0000FF"/>
              </a:solidFill>
              <a:effectLst/>
              <a:ea typeface="Calibri" panose="020F0502020204030204" pitchFamily="34" charset="0"/>
              <a:cs typeface="Times New Roman" panose="02020603050405020304" pitchFamily="18" charset="0"/>
            </a:endParaRPr>
          </a:p>
          <a:p>
            <a:pPr marL="400050" indent="-342900">
              <a:buFont typeface="Arial" panose="020B0604020202020204" pitchFamily="34" charset="0"/>
              <a:buChar char="•"/>
            </a:pPr>
            <a:r>
              <a:rPr lang="en-GB" sz="1800" u="sng" kern="0" dirty="0">
                <a:solidFill>
                  <a:srgbClr val="0000FF"/>
                </a:solidFill>
                <a:effectLst/>
                <a:ea typeface="Times New Roman" panose="02020603050405020304" pitchFamily="18" charset="0"/>
                <a:cs typeface="Times New Roman" panose="02020603050405020304" pitchFamily="18" charset="0"/>
                <a:hlinkClick r:id="rId6"/>
              </a:rPr>
              <a:t>https://www.bgs.ac.uk/geological-data/opengeoscience/</a:t>
            </a:r>
            <a:endParaRPr lang="en-GB" u="sng" kern="0" dirty="0">
              <a:solidFill>
                <a:srgbClr val="0000FF"/>
              </a:solidFill>
              <a:ea typeface="Times New Roman" panose="02020603050405020304" pitchFamily="18" charset="0"/>
              <a:cs typeface="Times New Roman" panose="02020603050405020304" pitchFamily="18" charset="0"/>
            </a:endParaRPr>
          </a:p>
          <a:p>
            <a:pPr marL="400050" indent="-342900">
              <a:buFont typeface="Arial" panose="020B0604020202020204" pitchFamily="34" charset="0"/>
              <a:buChar char="•"/>
            </a:pPr>
            <a:r>
              <a:rPr lang="en-GB" sz="1800" u="sng" kern="0" dirty="0">
                <a:solidFill>
                  <a:srgbClr val="0000FF"/>
                </a:solidFill>
                <a:effectLst/>
                <a:ea typeface="Times New Roman" panose="02020603050405020304" pitchFamily="18" charset="0"/>
                <a:cs typeface="Times New Roman" panose="02020603050405020304" pitchFamily="18" charset="0"/>
                <a:hlinkClick r:id="rId7"/>
              </a:rPr>
              <a:t>https://www.bgs.ac.uk/information-hub/licensing/</a:t>
            </a:r>
            <a:endParaRPr lang="en-GB" sz="1800" u="sng" kern="0" dirty="0">
              <a:solidFill>
                <a:srgbClr val="0000FF"/>
              </a:solidFill>
              <a:effectLst/>
              <a:ea typeface="Times New Roman" panose="02020603050405020304" pitchFamily="18" charset="0"/>
              <a:cs typeface="Times New Roman" panose="02020603050405020304" pitchFamily="18" charset="0"/>
            </a:endParaRPr>
          </a:p>
          <a:p>
            <a:pPr marL="400050" indent="-342900">
              <a:buFont typeface="Arial" panose="020B0604020202020204" pitchFamily="34" charset="0"/>
              <a:buChar char="•"/>
            </a:pPr>
            <a:r>
              <a:rPr lang="en-GB" sz="1800" u="sng" dirty="0">
                <a:solidFill>
                  <a:srgbClr val="0000FF"/>
                </a:solidFill>
                <a:effectLst/>
                <a:ea typeface="Times New Roman" panose="02020603050405020304" pitchFamily="18" charset="0"/>
                <a:cs typeface="Times New Roman" panose="02020603050405020304" pitchFamily="18" charset="0"/>
                <a:hlinkClick r:id="rId8"/>
              </a:rPr>
              <a:t>https://www.bgs.ac.uk/bgs-intellectual-property-rights/</a:t>
            </a:r>
            <a:endParaRPr lang="en-GB" sz="1400" dirty="0">
              <a:ea typeface="ヒラギノ角ゴ Pro W3" pitchFamily="-106" charset="-128"/>
              <a:cs typeface="Arial" charset="0"/>
            </a:endParaRPr>
          </a:p>
          <a:p>
            <a:pPr marL="342900" indent="-285750">
              <a:buFont typeface="Arial" panose="020B0604020202020204" pitchFamily="34" charset="0"/>
              <a:buChar char="•"/>
            </a:pPr>
            <a:r>
              <a:rPr lang="en-GB" sz="1800" dirty="0">
                <a:solidFill>
                  <a:srgbClr val="212529"/>
                </a:solidFill>
                <a:effectLst/>
                <a:ea typeface="Calibri" panose="020F0502020204030204" pitchFamily="34" charset="0"/>
              </a:rPr>
              <a:t>British Oceanographic Data Centre </a:t>
            </a:r>
            <a:r>
              <a:rPr lang="en-GB" sz="1800" u="sng" dirty="0">
                <a:solidFill>
                  <a:srgbClr val="0000FF"/>
                </a:solidFill>
                <a:effectLst/>
                <a:ea typeface="Calibri" panose="020F0502020204030204" pitchFamily="34" charset="0"/>
                <a:cs typeface="Times New Roman" panose="02020603050405020304" pitchFamily="18" charset="0"/>
                <a:hlinkClick r:id="rId9"/>
              </a:rPr>
              <a:t>https://www.bodc.ac.uk/</a:t>
            </a:r>
            <a:r>
              <a:rPr lang="en-GB" sz="1800" dirty="0">
                <a:solidFill>
                  <a:srgbClr val="212529"/>
                </a:solidFill>
                <a:effectLst/>
                <a:ea typeface="Calibri" panose="020F0502020204030204" pitchFamily="34" charset="0"/>
              </a:rPr>
              <a:t> </a:t>
            </a:r>
          </a:p>
          <a:p>
            <a:pPr marL="342900" indent="-285750">
              <a:buFont typeface="Arial" panose="020B0604020202020204" pitchFamily="34" charset="0"/>
              <a:buChar char="•"/>
            </a:pPr>
            <a:r>
              <a:rPr lang="en-GB" sz="1800" dirty="0">
                <a:effectLst/>
                <a:ea typeface="Calibri" panose="020F0502020204030204" pitchFamily="34" charset="0"/>
                <a:cs typeface="Times New Roman" panose="02020603050405020304" pitchFamily="18" charset="0"/>
              </a:rPr>
              <a:t>https://www.bodc.ac.uk/submit_data/submission_guidelines/</a:t>
            </a:r>
            <a:r>
              <a:rPr lang="en-GB" dirty="0">
                <a:ea typeface="ヒラギノ角ゴ Pro W3" pitchFamily="-106" charset="-128"/>
                <a:cs typeface="Arial" charset="0"/>
              </a:rPr>
              <a:t> </a:t>
            </a:r>
          </a:p>
          <a:p>
            <a:pPr marL="342900" indent="-285750">
              <a:buFont typeface="Arial" panose="020B0604020202020204" pitchFamily="34" charset="0"/>
              <a:buChar char="•"/>
            </a:pPr>
            <a:r>
              <a:rPr lang="en-GB" sz="1800" u="sng" dirty="0">
                <a:solidFill>
                  <a:srgbClr val="0000FF"/>
                </a:solidFill>
                <a:effectLst/>
                <a:ea typeface="Calibri" panose="020F0502020204030204" pitchFamily="34" charset="0"/>
                <a:cs typeface="Times New Roman" panose="02020603050405020304" pitchFamily="18" charset="0"/>
                <a:hlinkClick r:id="rId10"/>
              </a:rPr>
              <a:t>https://www.bodc.ac.uk/resources/help_and_hints/using_this_web_site/copyright/</a:t>
            </a:r>
            <a:endParaRPr lang="en-GB" dirty="0">
              <a:ea typeface="ヒラギノ角ゴ Pro W3" pitchFamily="-106" charset="-128"/>
              <a:cs typeface="Arial" charset="0"/>
            </a:endParaRPr>
          </a:p>
        </p:txBody>
      </p:sp>
      <p:sp>
        <p:nvSpPr>
          <p:cNvPr id="4" name="Text Placeholder 3">
            <a:extLst>
              <a:ext uri="{FF2B5EF4-FFF2-40B4-BE49-F238E27FC236}">
                <a16:creationId xmlns:a16="http://schemas.microsoft.com/office/drawing/2014/main" id="{AB955363-E0BB-974E-A6D7-0938B600DA8A}"/>
              </a:ext>
            </a:extLst>
          </p:cNvPr>
          <p:cNvSpPr>
            <a:spLocks noGrp="1"/>
          </p:cNvSpPr>
          <p:nvPr>
            <p:ph type="body" sz="quarter" idx="11"/>
          </p:nvPr>
        </p:nvSpPr>
        <p:spPr/>
        <p:txBody>
          <a:bodyPr/>
          <a:lstStyle/>
          <a:p>
            <a:endParaRPr lang="en-US" dirty="0"/>
          </a:p>
        </p:txBody>
      </p:sp>
    </p:spTree>
    <p:custDataLst>
      <p:tags r:id="rId1"/>
    </p:custDataLst>
    <p:extLst>
      <p:ext uri="{BB962C8B-B14F-4D97-AF65-F5344CB8AC3E}">
        <p14:creationId xmlns:p14="http://schemas.microsoft.com/office/powerpoint/2010/main" val="39320661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UoA Colours">
      <a:dk1>
        <a:srgbClr val="000000"/>
      </a:dk1>
      <a:lt1>
        <a:srgbClr val="FFFFFF"/>
      </a:lt1>
      <a:dk2>
        <a:srgbClr val="1C4392"/>
      </a:dk2>
      <a:lt2>
        <a:srgbClr val="E7E6E6"/>
      </a:lt2>
      <a:accent1>
        <a:srgbClr val="DA281C"/>
      </a:accent1>
      <a:accent2>
        <a:srgbClr val="5C284F"/>
      </a:accent2>
      <a:accent3>
        <a:srgbClr val="01B6ED"/>
      </a:accent3>
      <a:accent4>
        <a:srgbClr val="C80B6F"/>
      </a:accent4>
      <a:accent5>
        <a:srgbClr val="5B9BD5"/>
      </a:accent5>
      <a:accent6>
        <a:srgbClr val="70AD47"/>
      </a:accent6>
      <a:hlink>
        <a:srgbClr val="0563C1"/>
      </a:hlink>
      <a:folHlink>
        <a:srgbClr val="954F72"/>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iezebrink Brown Advance HE feedback framework 28 October 2020 Abbe.potx" id="{2D20C3A8-643B-43E5-8F2A-E0C30740BDB7}" vid="{519F6C40-E591-40D9-9D7D-48779C5BF6B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iezebrink Brown Advance HE feedback framework 28 October 2020 Abbe.potx" id="{2D20C3A8-643B-43E5-8F2A-E0C30740BDB7}" vid="{B48DA52A-01AE-475B-8003-0090FBC6834D}"/>
    </a:ext>
  </a:extLst>
</a:theme>
</file>

<file path=ppt/theme/theme3.xml><?xml version="1.0" encoding="utf-8"?>
<a:theme xmlns:a="http://schemas.openxmlformats.org/drawingml/2006/main" name="Content layouts">
  <a:themeElements>
    <a:clrScheme name="UoA Colours">
      <a:dk1>
        <a:srgbClr val="000000"/>
      </a:dk1>
      <a:lt1>
        <a:srgbClr val="FFFFFF"/>
      </a:lt1>
      <a:dk2>
        <a:srgbClr val="1C4392"/>
      </a:dk2>
      <a:lt2>
        <a:srgbClr val="E7E6E6"/>
      </a:lt2>
      <a:accent1>
        <a:srgbClr val="DA281C"/>
      </a:accent1>
      <a:accent2>
        <a:srgbClr val="5C284F"/>
      </a:accent2>
      <a:accent3>
        <a:srgbClr val="01B6ED"/>
      </a:accent3>
      <a:accent4>
        <a:srgbClr val="C80B6F"/>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iezebrink Brown Advance HE feedback framework 28 October 2020 Abbe.potx" id="{2D20C3A8-643B-43E5-8F2A-E0C30740BDB7}" vid="{8A75835D-ED5C-492B-BE55-5E46A7C1402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7E73DC8330E844A5F192CBD373F0CD" ma:contentTypeVersion="4" ma:contentTypeDescription="Create a new document." ma:contentTypeScope="" ma:versionID="309a4fda34182ceaba46718f686797ff">
  <xsd:schema xmlns:xsd="http://www.w3.org/2001/XMLSchema" xmlns:xs="http://www.w3.org/2001/XMLSchema" xmlns:p="http://schemas.microsoft.com/office/2006/metadata/properties" xmlns:ns2="8d143865-7b83-4afb-ac62-e4ce4a34b20b" targetNamespace="http://schemas.microsoft.com/office/2006/metadata/properties" ma:root="true" ma:fieldsID="27b81cd6c73b7ffb4fe04a8ab3052635" ns2:_="">
    <xsd:import namespace="8d143865-7b83-4afb-ac62-e4ce4a34b20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143865-7b83-4afb-ac62-e4ce4a34b2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CCF861-3662-4A74-91CC-E5517D7E27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143865-7b83-4afb-ac62-e4ce4a34b2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3D111F6-7442-4251-BD44-445A045F0F6D}">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8d143865-7b83-4afb-ac62-e4ce4a34b20b"/>
    <ds:schemaRef ds:uri="http://www.w3.org/XML/1998/namespace"/>
    <ds:schemaRef ds:uri="http://purl.org/dc/terms/"/>
  </ds:schemaRefs>
</ds:datastoreItem>
</file>

<file path=customXml/itemProps3.xml><?xml version="1.0" encoding="utf-8"?>
<ds:datastoreItem xmlns:ds="http://schemas.openxmlformats.org/officeDocument/2006/customXml" ds:itemID="{73C33702-68A0-437A-BC58-F578B42747C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Kiezebrink Brown Advance HE feedback framework 28 October 2020 Abbe</Template>
  <TotalTime>1356</TotalTime>
  <Words>2225</Words>
  <Application>Microsoft Macintosh PowerPoint</Application>
  <PresentationFormat>On-screen Show (16:9)</PresentationFormat>
  <Paragraphs>168</Paragraphs>
  <Slides>18</Slides>
  <Notes>17</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18</vt:i4>
      </vt:variant>
    </vt:vector>
  </HeadingPairs>
  <TitlesOfParts>
    <vt:vector size="24" baseType="lpstr">
      <vt:lpstr>Arial</vt:lpstr>
      <vt:lpstr>Calibri</vt:lpstr>
      <vt:lpstr>Cambria</vt:lpstr>
      <vt:lpstr>Office Theme</vt:lpstr>
      <vt:lpstr>1_Custom Design</vt:lpstr>
      <vt:lpstr>Content layouts</vt:lpstr>
      <vt:lpstr>  “Information Governance: making it work?” </vt:lpstr>
      <vt:lpstr>Overview</vt:lpstr>
      <vt:lpstr>How we will do it</vt:lpstr>
      <vt:lpstr>Key themes</vt:lpstr>
      <vt:lpstr>And within that….1</vt:lpstr>
      <vt:lpstr>And within that….2</vt:lpstr>
      <vt:lpstr>Some starting checklists - 1</vt:lpstr>
      <vt:lpstr>Some starting checklists - 2</vt:lpstr>
      <vt:lpstr>Some starting checklists - 3</vt:lpstr>
      <vt:lpstr>Some starting checklists - 4</vt:lpstr>
      <vt:lpstr>Some starting checklists - 5</vt:lpstr>
      <vt:lpstr>A story</vt:lpstr>
      <vt:lpstr>SO…. </vt:lpstr>
      <vt:lpstr>Similar questions, other areas -1 </vt:lpstr>
      <vt:lpstr>Similar questions, other areas - 2</vt:lpstr>
      <vt:lpstr>Futures? 1</vt:lpstr>
      <vt:lpstr>Futures? 2</vt:lpstr>
      <vt:lpstr>Reflections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Towards inclusive feedback to support student engagement and learning</dc:title>
  <dc:creator>Brown, Abbe</dc:creator>
  <cp:lastModifiedBy>Brown, Abbe</cp:lastModifiedBy>
  <cp:revision>232</cp:revision>
  <dcterms:created xsi:type="dcterms:W3CDTF">2020-10-28T09:29:29Z</dcterms:created>
  <dcterms:modified xsi:type="dcterms:W3CDTF">2023-07-09T22:50:10Z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0166E5E3-1E77-4B12-911C-547D9002F594</vt:lpwstr>
  </property>
  <property fmtid="{D5CDD505-2E9C-101B-9397-08002B2CF9AE}" pid="3" name="ArticulatePath">
    <vt:lpwstr>Kiezebrink Brown Advance HE feedback framework 28 October 2020_</vt:lpwstr>
  </property>
  <property fmtid="{D5CDD505-2E9C-101B-9397-08002B2CF9AE}" pid="4" name="ContentTypeId">
    <vt:lpwstr>0x0101000D7E73DC8330E844A5F192CBD373F0CD</vt:lpwstr>
  </property>
</Properties>
</file>